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03" r:id="rId3"/>
    <p:sldId id="367" r:id="rId4"/>
    <p:sldId id="322" r:id="rId5"/>
    <p:sldId id="412" r:id="rId6"/>
    <p:sldId id="406" r:id="rId7"/>
    <p:sldId id="405" r:id="rId8"/>
    <p:sldId id="404" r:id="rId9"/>
    <p:sldId id="413" r:id="rId10"/>
    <p:sldId id="409" r:id="rId11"/>
    <p:sldId id="408" r:id="rId12"/>
    <p:sldId id="407" r:id="rId13"/>
    <p:sldId id="410" r:id="rId14"/>
    <p:sldId id="411" r:id="rId15"/>
    <p:sldId id="41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edra Neel (Instituut voor de gelijkheid - Institut pour l'égalité)" initials="PN(vdg-Ipl" lastIdx="1" clrIdx="0">
    <p:extLst>
      <p:ext uri="{19B8F6BF-5375-455C-9EA6-DF929625EA0E}">
        <p15:presenceInfo xmlns:p15="http://schemas.microsoft.com/office/powerpoint/2012/main" userId="S-1-5-21-1992692344-1413035656-64381474-30159" providerId="AD"/>
      </p:ext>
    </p:extLst>
  </p:cmAuthor>
  <p:cmAuthor id="2" name="Charlot Bonte" initials="CB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8" autoAdjust="0"/>
    <p:restoredTop sz="79592" autoAdjust="0"/>
  </p:normalViewPr>
  <p:slideViewPr>
    <p:cSldViewPr>
      <p:cViewPr varScale="1">
        <p:scale>
          <a:sx n="53" d="100"/>
          <a:sy n="53" d="100"/>
        </p:scale>
        <p:origin x="14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F093-C6A4-45CB-9F27-D59FA0D42BF6}" type="datetimeFigureOut">
              <a:rPr lang="nl-BE" smtClean="0"/>
              <a:t>5/05/2021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06D95-700A-472C-8EDA-26A850A5D6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485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jdelijke aanduiding voor dia-afbeelding 1">
            <a:extLst>
              <a:ext uri="{FF2B5EF4-FFF2-40B4-BE49-F238E27FC236}">
                <a16:creationId xmlns:a16="http://schemas.microsoft.com/office/drawing/2014/main" id="{962DFE80-E9DB-4EB6-AFFC-3A64DBF751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Tijdelijke aanduiding voor notities 2">
            <a:extLst>
              <a:ext uri="{FF2B5EF4-FFF2-40B4-BE49-F238E27FC236}">
                <a16:creationId xmlns:a16="http://schemas.microsoft.com/office/drawing/2014/main" id="{4FA712B5-99CB-4C2B-ABEB-BB96472A2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dirty="0"/>
          </a:p>
        </p:txBody>
      </p:sp>
      <p:sp>
        <p:nvSpPr>
          <p:cNvPr id="61444" name="Tijdelijke aanduiding voor dianummer 3">
            <a:extLst>
              <a:ext uri="{FF2B5EF4-FFF2-40B4-BE49-F238E27FC236}">
                <a16:creationId xmlns:a16="http://schemas.microsoft.com/office/drawing/2014/main" id="{288CE16A-CB8C-4EB7-BDDE-45AFC43C55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6FB3B4-5F4F-44BE-817B-77C4FBB00C6A}" type="slidenum">
              <a:rPr lang="nl-NL" altLang="nl-BE" sz="1200"/>
              <a:pPr/>
              <a:t>3</a:t>
            </a:fld>
            <a:endParaRPr lang="nl-NL" altLang="nl-BE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0036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691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151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113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241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267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995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017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1651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9923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06D95-700A-472C-8EDA-26A850A5D6B8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910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080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819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910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00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14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212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288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439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475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549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65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D:\Profiles\vanholll\My Documents\documenten\website\BANNER_NL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673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9D83-EFCA-4D11-BDE1-0FFC80818027}" type="datetimeFigureOut">
              <a:rPr lang="fr-BE" smtClean="0"/>
              <a:t>05-05-21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A1B0C-CB69-4D8E-839F-981AF1558B97}" type="slidenum">
              <a:rPr lang="fr-BE" smtClean="0"/>
              <a:t>‹nr.›</a:t>
            </a:fld>
            <a:endParaRPr lang="fr-BE"/>
          </a:p>
        </p:txBody>
      </p:sp>
      <p:grpSp>
        <p:nvGrpSpPr>
          <p:cNvPr id="8" name="Group 5"/>
          <p:cNvGrpSpPr>
            <a:grpSpLocks noChangeAspect="1"/>
          </p:cNvGrpSpPr>
          <p:nvPr userDrawn="1"/>
        </p:nvGrpSpPr>
        <p:grpSpPr bwMode="auto">
          <a:xfrm>
            <a:off x="7884368" y="5958730"/>
            <a:ext cx="828675" cy="782638"/>
            <a:chOff x="1620" y="968"/>
            <a:chExt cx="2519" cy="2383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1620" y="968"/>
              <a:ext cx="2519" cy="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245" y="2435"/>
              <a:ext cx="145" cy="149"/>
            </a:xfrm>
            <a:custGeom>
              <a:avLst/>
              <a:gdLst>
                <a:gd name="T0" fmla="*/ 10 w 290"/>
                <a:gd name="T1" fmla="*/ 19 h 298"/>
                <a:gd name="T2" fmla="*/ 8 w 290"/>
                <a:gd name="T3" fmla="*/ 19 h 298"/>
                <a:gd name="T4" fmla="*/ 6 w 290"/>
                <a:gd name="T5" fmla="*/ 18 h 298"/>
                <a:gd name="T6" fmla="*/ 4 w 290"/>
                <a:gd name="T7" fmla="*/ 17 h 298"/>
                <a:gd name="T8" fmla="*/ 2 w 290"/>
                <a:gd name="T9" fmla="*/ 16 h 298"/>
                <a:gd name="T10" fmla="*/ 1 w 290"/>
                <a:gd name="T11" fmla="*/ 14 h 298"/>
                <a:gd name="T12" fmla="*/ 1 w 290"/>
                <a:gd name="T13" fmla="*/ 12 h 298"/>
                <a:gd name="T14" fmla="*/ 0 w 290"/>
                <a:gd name="T15" fmla="*/ 10 h 298"/>
                <a:gd name="T16" fmla="*/ 1 w 290"/>
                <a:gd name="T17" fmla="*/ 8 h 298"/>
                <a:gd name="T18" fmla="*/ 1 w 290"/>
                <a:gd name="T19" fmla="*/ 6 h 298"/>
                <a:gd name="T20" fmla="*/ 2 w 290"/>
                <a:gd name="T21" fmla="*/ 4 h 298"/>
                <a:gd name="T22" fmla="*/ 4 w 290"/>
                <a:gd name="T23" fmla="*/ 2 h 298"/>
                <a:gd name="T24" fmla="*/ 6 w 290"/>
                <a:gd name="T25" fmla="*/ 1 h 298"/>
                <a:gd name="T26" fmla="*/ 8 w 290"/>
                <a:gd name="T27" fmla="*/ 1 h 298"/>
                <a:gd name="T28" fmla="*/ 10 w 290"/>
                <a:gd name="T29" fmla="*/ 0 h 298"/>
                <a:gd name="T30" fmla="*/ 12 w 290"/>
                <a:gd name="T31" fmla="*/ 1 h 298"/>
                <a:gd name="T32" fmla="*/ 14 w 290"/>
                <a:gd name="T33" fmla="*/ 1 h 298"/>
                <a:gd name="T34" fmla="*/ 15 w 290"/>
                <a:gd name="T35" fmla="*/ 2 h 298"/>
                <a:gd name="T36" fmla="*/ 17 w 290"/>
                <a:gd name="T37" fmla="*/ 4 h 298"/>
                <a:gd name="T38" fmla="*/ 18 w 290"/>
                <a:gd name="T39" fmla="*/ 6 h 298"/>
                <a:gd name="T40" fmla="*/ 18 w 290"/>
                <a:gd name="T41" fmla="*/ 8 h 298"/>
                <a:gd name="T42" fmla="*/ 19 w 290"/>
                <a:gd name="T43" fmla="*/ 10 h 298"/>
                <a:gd name="T44" fmla="*/ 18 w 290"/>
                <a:gd name="T45" fmla="*/ 12 h 298"/>
                <a:gd name="T46" fmla="*/ 18 w 290"/>
                <a:gd name="T47" fmla="*/ 14 h 298"/>
                <a:gd name="T48" fmla="*/ 17 w 290"/>
                <a:gd name="T49" fmla="*/ 16 h 298"/>
                <a:gd name="T50" fmla="*/ 15 w 290"/>
                <a:gd name="T51" fmla="*/ 17 h 298"/>
                <a:gd name="T52" fmla="*/ 14 w 290"/>
                <a:gd name="T53" fmla="*/ 18 h 298"/>
                <a:gd name="T54" fmla="*/ 12 w 290"/>
                <a:gd name="T55" fmla="*/ 19 h 298"/>
                <a:gd name="T56" fmla="*/ 10 w 290"/>
                <a:gd name="T57" fmla="*/ 19 h 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0" h="298">
                  <a:moveTo>
                    <a:pt x="147" y="298"/>
                  </a:moveTo>
                  <a:lnTo>
                    <a:pt x="113" y="294"/>
                  </a:lnTo>
                  <a:lnTo>
                    <a:pt x="83" y="283"/>
                  </a:lnTo>
                  <a:lnTo>
                    <a:pt x="55" y="266"/>
                  </a:lnTo>
                  <a:lnTo>
                    <a:pt x="32" y="243"/>
                  </a:lnTo>
                  <a:lnTo>
                    <a:pt x="16" y="216"/>
                  </a:lnTo>
                  <a:lnTo>
                    <a:pt x="5" y="184"/>
                  </a:lnTo>
                  <a:lnTo>
                    <a:pt x="0" y="150"/>
                  </a:lnTo>
                  <a:lnTo>
                    <a:pt x="5" y="115"/>
                  </a:lnTo>
                  <a:lnTo>
                    <a:pt x="16" y="83"/>
                  </a:lnTo>
                  <a:lnTo>
                    <a:pt x="32" y="55"/>
                  </a:lnTo>
                  <a:lnTo>
                    <a:pt x="55" y="32"/>
                  </a:lnTo>
                  <a:lnTo>
                    <a:pt x="83" y="14"/>
                  </a:lnTo>
                  <a:lnTo>
                    <a:pt x="113" y="3"/>
                  </a:lnTo>
                  <a:lnTo>
                    <a:pt x="147" y="0"/>
                  </a:lnTo>
                  <a:lnTo>
                    <a:pt x="179" y="3"/>
                  </a:lnTo>
                  <a:lnTo>
                    <a:pt x="210" y="14"/>
                  </a:lnTo>
                  <a:lnTo>
                    <a:pt x="237" y="32"/>
                  </a:lnTo>
                  <a:lnTo>
                    <a:pt x="258" y="55"/>
                  </a:lnTo>
                  <a:lnTo>
                    <a:pt x="275" y="83"/>
                  </a:lnTo>
                  <a:lnTo>
                    <a:pt x="287" y="115"/>
                  </a:lnTo>
                  <a:lnTo>
                    <a:pt x="290" y="150"/>
                  </a:lnTo>
                  <a:lnTo>
                    <a:pt x="287" y="184"/>
                  </a:lnTo>
                  <a:lnTo>
                    <a:pt x="275" y="216"/>
                  </a:lnTo>
                  <a:lnTo>
                    <a:pt x="258" y="243"/>
                  </a:lnTo>
                  <a:lnTo>
                    <a:pt x="237" y="266"/>
                  </a:lnTo>
                  <a:lnTo>
                    <a:pt x="210" y="283"/>
                  </a:lnTo>
                  <a:lnTo>
                    <a:pt x="179" y="294"/>
                  </a:lnTo>
                  <a:lnTo>
                    <a:pt x="147" y="2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2414" y="1768"/>
              <a:ext cx="946" cy="824"/>
            </a:xfrm>
            <a:custGeom>
              <a:avLst/>
              <a:gdLst>
                <a:gd name="T0" fmla="*/ 118 w 1891"/>
                <a:gd name="T1" fmla="*/ 58 h 1648"/>
                <a:gd name="T2" fmla="*/ 114 w 1891"/>
                <a:gd name="T3" fmla="*/ 47 h 1648"/>
                <a:gd name="T4" fmla="*/ 106 w 1891"/>
                <a:gd name="T5" fmla="*/ 38 h 1648"/>
                <a:gd name="T6" fmla="*/ 96 w 1891"/>
                <a:gd name="T7" fmla="*/ 34 h 1648"/>
                <a:gd name="T8" fmla="*/ 84 w 1891"/>
                <a:gd name="T9" fmla="*/ 33 h 1648"/>
                <a:gd name="T10" fmla="*/ 74 w 1891"/>
                <a:gd name="T11" fmla="*/ 36 h 1648"/>
                <a:gd name="T12" fmla="*/ 66 w 1891"/>
                <a:gd name="T13" fmla="*/ 42 h 1648"/>
                <a:gd name="T14" fmla="*/ 61 w 1891"/>
                <a:gd name="T15" fmla="*/ 51 h 1648"/>
                <a:gd name="T16" fmla="*/ 55 w 1891"/>
                <a:gd name="T17" fmla="*/ 42 h 1648"/>
                <a:gd name="T18" fmla="*/ 47 w 1891"/>
                <a:gd name="T19" fmla="*/ 36 h 1648"/>
                <a:gd name="T20" fmla="*/ 38 w 1891"/>
                <a:gd name="T21" fmla="*/ 33 h 1648"/>
                <a:gd name="T22" fmla="*/ 27 w 1891"/>
                <a:gd name="T23" fmla="*/ 33 h 1648"/>
                <a:gd name="T24" fmla="*/ 18 w 1891"/>
                <a:gd name="T25" fmla="*/ 35 h 1648"/>
                <a:gd name="T26" fmla="*/ 0 w 1891"/>
                <a:gd name="T27" fmla="*/ 99 h 1648"/>
                <a:gd name="T28" fmla="*/ 10 w 1891"/>
                <a:gd name="T29" fmla="*/ 102 h 1648"/>
                <a:gd name="T30" fmla="*/ 23 w 1891"/>
                <a:gd name="T31" fmla="*/ 103 h 1648"/>
                <a:gd name="T32" fmla="*/ 36 w 1891"/>
                <a:gd name="T33" fmla="*/ 102 h 1648"/>
                <a:gd name="T34" fmla="*/ 47 w 1891"/>
                <a:gd name="T35" fmla="*/ 97 h 1648"/>
                <a:gd name="T36" fmla="*/ 55 w 1891"/>
                <a:gd name="T37" fmla="*/ 89 h 1648"/>
                <a:gd name="T38" fmla="*/ 61 w 1891"/>
                <a:gd name="T39" fmla="*/ 85 h 1648"/>
                <a:gd name="T40" fmla="*/ 66 w 1891"/>
                <a:gd name="T41" fmla="*/ 93 h 1648"/>
                <a:gd name="T42" fmla="*/ 73 w 1891"/>
                <a:gd name="T43" fmla="*/ 99 h 1648"/>
                <a:gd name="T44" fmla="*/ 83 w 1891"/>
                <a:gd name="T45" fmla="*/ 103 h 1648"/>
                <a:gd name="T46" fmla="*/ 95 w 1891"/>
                <a:gd name="T47" fmla="*/ 103 h 1648"/>
                <a:gd name="T48" fmla="*/ 105 w 1891"/>
                <a:gd name="T49" fmla="*/ 101 h 1648"/>
                <a:gd name="T50" fmla="*/ 116 w 1891"/>
                <a:gd name="T51" fmla="*/ 96 h 1648"/>
                <a:gd name="T52" fmla="*/ 105 w 1891"/>
                <a:gd name="T53" fmla="*/ 88 h 1648"/>
                <a:gd name="T54" fmla="*/ 94 w 1891"/>
                <a:gd name="T55" fmla="*/ 90 h 1648"/>
                <a:gd name="T56" fmla="*/ 85 w 1891"/>
                <a:gd name="T57" fmla="*/ 88 h 1648"/>
                <a:gd name="T58" fmla="*/ 79 w 1891"/>
                <a:gd name="T59" fmla="*/ 83 h 1648"/>
                <a:gd name="T60" fmla="*/ 75 w 1891"/>
                <a:gd name="T61" fmla="*/ 75 h 1648"/>
                <a:gd name="T62" fmla="*/ 119 w 1891"/>
                <a:gd name="T63" fmla="*/ 68 h 1648"/>
                <a:gd name="T64" fmla="*/ 22 w 1891"/>
                <a:gd name="T65" fmla="*/ 89 h 1648"/>
                <a:gd name="T66" fmla="*/ 18 w 1891"/>
                <a:gd name="T67" fmla="*/ 49 h 1648"/>
                <a:gd name="T68" fmla="*/ 23 w 1891"/>
                <a:gd name="T69" fmla="*/ 48 h 1648"/>
                <a:gd name="T70" fmla="*/ 30 w 1891"/>
                <a:gd name="T71" fmla="*/ 47 h 1648"/>
                <a:gd name="T72" fmla="*/ 38 w 1891"/>
                <a:gd name="T73" fmla="*/ 50 h 1648"/>
                <a:gd name="T74" fmla="*/ 43 w 1891"/>
                <a:gd name="T75" fmla="*/ 56 h 1648"/>
                <a:gd name="T76" fmla="*/ 46 w 1891"/>
                <a:gd name="T77" fmla="*/ 64 h 1648"/>
                <a:gd name="T78" fmla="*/ 45 w 1891"/>
                <a:gd name="T79" fmla="*/ 74 h 1648"/>
                <a:gd name="T80" fmla="*/ 41 w 1891"/>
                <a:gd name="T81" fmla="*/ 82 h 1648"/>
                <a:gd name="T82" fmla="*/ 35 w 1891"/>
                <a:gd name="T83" fmla="*/ 87 h 1648"/>
                <a:gd name="T84" fmla="*/ 26 w 1891"/>
                <a:gd name="T85" fmla="*/ 89 h 1648"/>
                <a:gd name="T86" fmla="*/ 75 w 1891"/>
                <a:gd name="T87" fmla="*/ 56 h 1648"/>
                <a:gd name="T88" fmla="*/ 78 w 1891"/>
                <a:gd name="T89" fmla="*/ 50 h 1648"/>
                <a:gd name="T90" fmla="*/ 83 w 1891"/>
                <a:gd name="T91" fmla="*/ 46 h 1648"/>
                <a:gd name="T92" fmla="*/ 90 w 1891"/>
                <a:gd name="T93" fmla="*/ 46 h 1648"/>
                <a:gd name="T94" fmla="*/ 96 w 1891"/>
                <a:gd name="T95" fmla="*/ 49 h 1648"/>
                <a:gd name="T96" fmla="*/ 100 w 1891"/>
                <a:gd name="T97" fmla="*/ 54 h 1648"/>
                <a:gd name="T98" fmla="*/ 101 w 1891"/>
                <a:gd name="T99" fmla="*/ 60 h 16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91" h="1648">
                  <a:moveTo>
                    <a:pt x="1891" y="1074"/>
                  </a:moveTo>
                  <a:lnTo>
                    <a:pt x="1888" y="997"/>
                  </a:lnTo>
                  <a:lnTo>
                    <a:pt x="1879" y="927"/>
                  </a:lnTo>
                  <a:lnTo>
                    <a:pt x="1862" y="860"/>
                  </a:lnTo>
                  <a:lnTo>
                    <a:pt x="1839" y="799"/>
                  </a:lnTo>
                  <a:lnTo>
                    <a:pt x="1812" y="742"/>
                  </a:lnTo>
                  <a:lnTo>
                    <a:pt x="1778" y="690"/>
                  </a:lnTo>
                  <a:lnTo>
                    <a:pt x="1738" y="646"/>
                  </a:lnTo>
                  <a:lnTo>
                    <a:pt x="1694" y="606"/>
                  </a:lnTo>
                  <a:lnTo>
                    <a:pt x="1645" y="574"/>
                  </a:lnTo>
                  <a:lnTo>
                    <a:pt x="1592" y="548"/>
                  </a:lnTo>
                  <a:lnTo>
                    <a:pt x="1534" y="530"/>
                  </a:lnTo>
                  <a:lnTo>
                    <a:pt x="1471" y="517"/>
                  </a:lnTo>
                  <a:lnTo>
                    <a:pt x="1405" y="513"/>
                  </a:lnTo>
                  <a:lnTo>
                    <a:pt x="1343" y="517"/>
                  </a:lnTo>
                  <a:lnTo>
                    <a:pt x="1285" y="528"/>
                  </a:lnTo>
                  <a:lnTo>
                    <a:pt x="1230" y="545"/>
                  </a:lnTo>
                  <a:lnTo>
                    <a:pt x="1179" y="568"/>
                  </a:lnTo>
                  <a:lnTo>
                    <a:pt x="1132" y="597"/>
                  </a:lnTo>
                  <a:lnTo>
                    <a:pt x="1089" y="630"/>
                  </a:lnTo>
                  <a:lnTo>
                    <a:pt x="1051" y="670"/>
                  </a:lnTo>
                  <a:lnTo>
                    <a:pt x="1018" y="713"/>
                  </a:lnTo>
                  <a:lnTo>
                    <a:pt x="989" y="760"/>
                  </a:lnTo>
                  <a:lnTo>
                    <a:pt x="964" y="812"/>
                  </a:lnTo>
                  <a:lnTo>
                    <a:pt x="938" y="760"/>
                  </a:lnTo>
                  <a:lnTo>
                    <a:pt x="909" y="713"/>
                  </a:lnTo>
                  <a:lnTo>
                    <a:pt x="874" y="672"/>
                  </a:lnTo>
                  <a:lnTo>
                    <a:pt x="836" y="635"/>
                  </a:lnTo>
                  <a:lnTo>
                    <a:pt x="793" y="603"/>
                  </a:lnTo>
                  <a:lnTo>
                    <a:pt x="747" y="575"/>
                  </a:lnTo>
                  <a:lnTo>
                    <a:pt x="698" y="553"/>
                  </a:lnTo>
                  <a:lnTo>
                    <a:pt x="648" y="536"/>
                  </a:lnTo>
                  <a:lnTo>
                    <a:pt x="596" y="524"/>
                  </a:lnTo>
                  <a:lnTo>
                    <a:pt x="543" y="516"/>
                  </a:lnTo>
                  <a:lnTo>
                    <a:pt x="488" y="513"/>
                  </a:lnTo>
                  <a:lnTo>
                    <a:pt x="430" y="516"/>
                  </a:lnTo>
                  <a:lnTo>
                    <a:pt x="376" y="524"/>
                  </a:lnTo>
                  <a:lnTo>
                    <a:pt x="326" y="533"/>
                  </a:lnTo>
                  <a:lnTo>
                    <a:pt x="277" y="546"/>
                  </a:lnTo>
                  <a:lnTo>
                    <a:pt x="277" y="0"/>
                  </a:lnTo>
                  <a:lnTo>
                    <a:pt x="0" y="0"/>
                  </a:lnTo>
                  <a:lnTo>
                    <a:pt x="0" y="1570"/>
                  </a:lnTo>
                  <a:lnTo>
                    <a:pt x="48" y="1593"/>
                  </a:lnTo>
                  <a:lnTo>
                    <a:pt x="101" y="1613"/>
                  </a:lnTo>
                  <a:lnTo>
                    <a:pt x="158" y="1628"/>
                  </a:lnTo>
                  <a:lnTo>
                    <a:pt x="220" y="1639"/>
                  </a:lnTo>
                  <a:lnTo>
                    <a:pt x="287" y="1645"/>
                  </a:lnTo>
                  <a:lnTo>
                    <a:pt x="359" y="1648"/>
                  </a:lnTo>
                  <a:lnTo>
                    <a:pt x="428" y="1645"/>
                  </a:lnTo>
                  <a:lnTo>
                    <a:pt x="497" y="1636"/>
                  </a:lnTo>
                  <a:lnTo>
                    <a:pt x="562" y="1620"/>
                  </a:lnTo>
                  <a:lnTo>
                    <a:pt x="625" y="1601"/>
                  </a:lnTo>
                  <a:lnTo>
                    <a:pt x="683" y="1575"/>
                  </a:lnTo>
                  <a:lnTo>
                    <a:pt x="740" y="1543"/>
                  </a:lnTo>
                  <a:lnTo>
                    <a:pt x="791" y="1506"/>
                  </a:lnTo>
                  <a:lnTo>
                    <a:pt x="839" y="1465"/>
                  </a:lnTo>
                  <a:lnTo>
                    <a:pt x="880" y="1417"/>
                  </a:lnTo>
                  <a:lnTo>
                    <a:pt x="917" y="1365"/>
                  </a:lnTo>
                  <a:lnTo>
                    <a:pt x="949" y="1309"/>
                  </a:lnTo>
                  <a:lnTo>
                    <a:pt x="967" y="1356"/>
                  </a:lnTo>
                  <a:lnTo>
                    <a:pt x="990" y="1400"/>
                  </a:lnTo>
                  <a:lnTo>
                    <a:pt x="1016" y="1443"/>
                  </a:lnTo>
                  <a:lnTo>
                    <a:pt x="1047" y="1481"/>
                  </a:lnTo>
                  <a:lnTo>
                    <a:pt x="1082" y="1518"/>
                  </a:lnTo>
                  <a:lnTo>
                    <a:pt x="1121" y="1550"/>
                  </a:lnTo>
                  <a:lnTo>
                    <a:pt x="1164" y="1579"/>
                  </a:lnTo>
                  <a:lnTo>
                    <a:pt x="1213" y="1602"/>
                  </a:lnTo>
                  <a:lnTo>
                    <a:pt x="1265" y="1622"/>
                  </a:lnTo>
                  <a:lnTo>
                    <a:pt x="1323" y="1636"/>
                  </a:lnTo>
                  <a:lnTo>
                    <a:pt x="1384" y="1645"/>
                  </a:lnTo>
                  <a:lnTo>
                    <a:pt x="1451" y="1648"/>
                  </a:lnTo>
                  <a:lnTo>
                    <a:pt x="1508" y="1645"/>
                  </a:lnTo>
                  <a:lnTo>
                    <a:pt x="1564" y="1639"/>
                  </a:lnTo>
                  <a:lnTo>
                    <a:pt x="1622" y="1627"/>
                  </a:lnTo>
                  <a:lnTo>
                    <a:pt x="1680" y="1611"/>
                  </a:lnTo>
                  <a:lnTo>
                    <a:pt x="1737" y="1588"/>
                  </a:lnTo>
                  <a:lnTo>
                    <a:pt x="1792" y="1561"/>
                  </a:lnTo>
                  <a:lnTo>
                    <a:pt x="1845" y="1529"/>
                  </a:lnTo>
                  <a:lnTo>
                    <a:pt x="1780" y="1352"/>
                  </a:lnTo>
                  <a:lnTo>
                    <a:pt x="1723" y="1379"/>
                  </a:lnTo>
                  <a:lnTo>
                    <a:pt x="1670" y="1400"/>
                  </a:lnTo>
                  <a:lnTo>
                    <a:pt x="1613" y="1416"/>
                  </a:lnTo>
                  <a:lnTo>
                    <a:pt x="1557" y="1425"/>
                  </a:lnTo>
                  <a:lnTo>
                    <a:pt x="1497" y="1428"/>
                  </a:lnTo>
                  <a:lnTo>
                    <a:pt x="1448" y="1423"/>
                  </a:lnTo>
                  <a:lnTo>
                    <a:pt x="1401" y="1414"/>
                  </a:lnTo>
                  <a:lnTo>
                    <a:pt x="1358" y="1399"/>
                  </a:lnTo>
                  <a:lnTo>
                    <a:pt x="1318" y="1378"/>
                  </a:lnTo>
                  <a:lnTo>
                    <a:pt x="1283" y="1352"/>
                  </a:lnTo>
                  <a:lnTo>
                    <a:pt x="1253" y="1319"/>
                  </a:lnTo>
                  <a:lnTo>
                    <a:pt x="1228" y="1284"/>
                  </a:lnTo>
                  <a:lnTo>
                    <a:pt x="1210" y="1245"/>
                  </a:lnTo>
                  <a:lnTo>
                    <a:pt x="1196" y="1200"/>
                  </a:lnTo>
                  <a:lnTo>
                    <a:pt x="1192" y="1154"/>
                  </a:lnTo>
                  <a:lnTo>
                    <a:pt x="1891" y="1154"/>
                  </a:lnTo>
                  <a:lnTo>
                    <a:pt x="1891" y="1074"/>
                  </a:lnTo>
                  <a:close/>
                  <a:moveTo>
                    <a:pt x="411" y="1422"/>
                  </a:moveTo>
                  <a:lnTo>
                    <a:pt x="373" y="1422"/>
                  </a:lnTo>
                  <a:lnTo>
                    <a:pt x="339" y="1417"/>
                  </a:lnTo>
                  <a:lnTo>
                    <a:pt x="307" y="1411"/>
                  </a:lnTo>
                  <a:lnTo>
                    <a:pt x="277" y="1402"/>
                  </a:lnTo>
                  <a:lnTo>
                    <a:pt x="277" y="780"/>
                  </a:lnTo>
                  <a:lnTo>
                    <a:pt x="301" y="769"/>
                  </a:lnTo>
                  <a:lnTo>
                    <a:pt x="327" y="760"/>
                  </a:lnTo>
                  <a:lnTo>
                    <a:pt x="358" y="753"/>
                  </a:lnTo>
                  <a:lnTo>
                    <a:pt x="391" y="748"/>
                  </a:lnTo>
                  <a:lnTo>
                    <a:pt x="430" y="745"/>
                  </a:lnTo>
                  <a:lnTo>
                    <a:pt x="480" y="750"/>
                  </a:lnTo>
                  <a:lnTo>
                    <a:pt x="524" y="759"/>
                  </a:lnTo>
                  <a:lnTo>
                    <a:pt x="567" y="776"/>
                  </a:lnTo>
                  <a:lnTo>
                    <a:pt x="604" y="799"/>
                  </a:lnTo>
                  <a:lnTo>
                    <a:pt x="636" y="826"/>
                  </a:lnTo>
                  <a:lnTo>
                    <a:pt x="665" y="858"/>
                  </a:lnTo>
                  <a:lnTo>
                    <a:pt x="688" y="893"/>
                  </a:lnTo>
                  <a:lnTo>
                    <a:pt x="706" y="933"/>
                  </a:lnTo>
                  <a:lnTo>
                    <a:pt x="720" y="974"/>
                  </a:lnTo>
                  <a:lnTo>
                    <a:pt x="727" y="1019"/>
                  </a:lnTo>
                  <a:lnTo>
                    <a:pt x="730" y="1064"/>
                  </a:lnTo>
                  <a:lnTo>
                    <a:pt x="727" y="1118"/>
                  </a:lnTo>
                  <a:lnTo>
                    <a:pt x="718" y="1170"/>
                  </a:lnTo>
                  <a:lnTo>
                    <a:pt x="701" y="1217"/>
                  </a:lnTo>
                  <a:lnTo>
                    <a:pt x="682" y="1261"/>
                  </a:lnTo>
                  <a:lnTo>
                    <a:pt x="656" y="1301"/>
                  </a:lnTo>
                  <a:lnTo>
                    <a:pt x="623" y="1336"/>
                  </a:lnTo>
                  <a:lnTo>
                    <a:pt x="588" y="1365"/>
                  </a:lnTo>
                  <a:lnTo>
                    <a:pt x="549" y="1390"/>
                  </a:lnTo>
                  <a:lnTo>
                    <a:pt x="506" y="1408"/>
                  </a:lnTo>
                  <a:lnTo>
                    <a:pt x="460" y="1419"/>
                  </a:lnTo>
                  <a:lnTo>
                    <a:pt x="411" y="1422"/>
                  </a:lnTo>
                  <a:close/>
                  <a:moveTo>
                    <a:pt x="1186" y="959"/>
                  </a:moveTo>
                  <a:lnTo>
                    <a:pt x="1187" y="924"/>
                  </a:lnTo>
                  <a:lnTo>
                    <a:pt x="1195" y="889"/>
                  </a:lnTo>
                  <a:lnTo>
                    <a:pt x="1205" y="855"/>
                  </a:lnTo>
                  <a:lnTo>
                    <a:pt x="1222" y="823"/>
                  </a:lnTo>
                  <a:lnTo>
                    <a:pt x="1242" y="795"/>
                  </a:lnTo>
                  <a:lnTo>
                    <a:pt x="1265" y="769"/>
                  </a:lnTo>
                  <a:lnTo>
                    <a:pt x="1294" y="750"/>
                  </a:lnTo>
                  <a:lnTo>
                    <a:pt x="1325" y="733"/>
                  </a:lnTo>
                  <a:lnTo>
                    <a:pt x="1360" y="724"/>
                  </a:lnTo>
                  <a:lnTo>
                    <a:pt x="1398" y="721"/>
                  </a:lnTo>
                  <a:lnTo>
                    <a:pt x="1438" y="724"/>
                  </a:lnTo>
                  <a:lnTo>
                    <a:pt x="1473" y="734"/>
                  </a:lnTo>
                  <a:lnTo>
                    <a:pt x="1505" y="750"/>
                  </a:lnTo>
                  <a:lnTo>
                    <a:pt x="1531" y="771"/>
                  </a:lnTo>
                  <a:lnTo>
                    <a:pt x="1554" y="795"/>
                  </a:lnTo>
                  <a:lnTo>
                    <a:pt x="1572" y="824"/>
                  </a:lnTo>
                  <a:lnTo>
                    <a:pt x="1587" y="855"/>
                  </a:lnTo>
                  <a:lnTo>
                    <a:pt x="1596" y="889"/>
                  </a:lnTo>
                  <a:lnTo>
                    <a:pt x="1604" y="924"/>
                  </a:lnTo>
                  <a:lnTo>
                    <a:pt x="1607" y="959"/>
                  </a:lnTo>
                  <a:lnTo>
                    <a:pt x="1186" y="9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7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5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youtube.com/watch?v=XcpB1FdmAi8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69042"/>
            <a:ext cx="7735186" cy="1433839"/>
          </a:xfrm>
        </p:spPr>
        <p:txBody>
          <a:bodyPr>
            <a:noAutofit/>
          </a:bodyPr>
          <a:lstStyle/>
          <a:p>
            <a:r>
              <a:rPr lang="fr-BE" sz="4800" b="1" dirty="0" err="1">
                <a:solidFill>
                  <a:schemeClr val="tx1"/>
                </a:solidFill>
              </a:rPr>
              <a:t>Middag</a:t>
            </a:r>
            <a:r>
              <a:rPr lang="fr-BE" sz="4800" b="1" dirty="0">
                <a:solidFill>
                  <a:schemeClr val="tx1"/>
                </a:solidFill>
              </a:rPr>
              <a:t> van het </a:t>
            </a:r>
            <a:r>
              <a:rPr lang="fr-BE" sz="4800" b="1" dirty="0" err="1">
                <a:solidFill>
                  <a:schemeClr val="tx1"/>
                </a:solidFill>
              </a:rPr>
              <a:t>recht</a:t>
            </a:r>
            <a:br>
              <a:rPr lang="fr-BE" sz="4800" b="1" dirty="0">
                <a:solidFill>
                  <a:schemeClr val="tx1"/>
                </a:solidFill>
              </a:rPr>
            </a:br>
            <a:r>
              <a:rPr lang="fr-BE" sz="2400" b="1" dirty="0">
                <a:solidFill>
                  <a:schemeClr val="tx1"/>
                </a:solidFill>
              </a:rPr>
              <a:t>M/V/X of </a:t>
            </a:r>
            <a:r>
              <a:rPr lang="fr-BE" sz="2400" b="1" dirty="0" err="1">
                <a:solidFill>
                  <a:schemeClr val="tx1"/>
                </a:solidFill>
              </a:rPr>
              <a:t>geen</a:t>
            </a:r>
            <a:r>
              <a:rPr lang="fr-BE" sz="2400" b="1" dirty="0">
                <a:solidFill>
                  <a:schemeClr val="tx1"/>
                </a:solidFill>
              </a:rPr>
              <a:t> </a:t>
            </a:r>
            <a:r>
              <a:rPr lang="fr-BE" sz="2400" b="1" dirty="0" err="1">
                <a:solidFill>
                  <a:schemeClr val="tx1"/>
                </a:solidFill>
              </a:rPr>
              <a:t>geslacht</a:t>
            </a:r>
            <a:r>
              <a:rPr lang="fr-BE" sz="2400" b="1" dirty="0">
                <a:solidFill>
                  <a:schemeClr val="tx1"/>
                </a:solidFill>
              </a:rPr>
              <a:t> in de </a:t>
            </a:r>
            <a:r>
              <a:rPr lang="fr-BE" sz="2400" b="1" dirty="0" err="1">
                <a:solidFill>
                  <a:schemeClr val="tx1"/>
                </a:solidFill>
              </a:rPr>
              <a:t>geboorteakte</a:t>
            </a:r>
            <a:r>
              <a:rPr lang="fr-BE" sz="2400" b="1" dirty="0">
                <a:solidFill>
                  <a:schemeClr val="tx1"/>
                </a:solidFill>
              </a:rPr>
              <a:t>? </a:t>
            </a:r>
            <a:endParaRPr lang="fr-BE" sz="48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fr-BE" dirty="0"/>
          </a:p>
          <a:p>
            <a:pPr algn="r"/>
            <a:endParaRPr lang="fr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1A755F9-310D-4B35-B319-D83F17C5A310}"/>
              </a:ext>
            </a:extLst>
          </p:cNvPr>
          <p:cNvSpPr txBox="1"/>
          <p:nvPr/>
        </p:nvSpPr>
        <p:spPr>
          <a:xfrm>
            <a:off x="467544" y="489413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dirty="0"/>
          </a:p>
          <a:p>
            <a:pPr algn="ctr"/>
            <a:r>
              <a:rPr lang="nl-BE" dirty="0"/>
              <a:t>Prof. dr. Liesbet Stevens</a:t>
            </a:r>
          </a:p>
          <a:p>
            <a:pPr algn="ctr"/>
            <a:r>
              <a:rPr lang="nl-BE" dirty="0"/>
              <a:t>Adjunct-directeur Instituut voor de gelijkheid van vrouwen en mannen</a:t>
            </a:r>
          </a:p>
        </p:txBody>
      </p:sp>
    </p:spTree>
    <p:extLst>
      <p:ext uri="{BB962C8B-B14F-4D97-AF65-F5344CB8AC3E}">
        <p14:creationId xmlns:p14="http://schemas.microsoft.com/office/powerpoint/2010/main" val="341661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Stakeholders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2400" u="sng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Vrouwen / Mannen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Transpersonen (non-binair, genderfluïde)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Intersekse personen </a:t>
            </a: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21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Stakeholders – Vrouwen/Mannen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BE" sz="2400" dirty="0">
              <a:solidFill>
                <a:schemeClr val="tx1"/>
              </a:solidFill>
            </a:endParaRPr>
          </a:p>
          <a:p>
            <a:r>
              <a:rPr lang="nl-BE" sz="2800" dirty="0">
                <a:solidFill>
                  <a:schemeClr val="tx1"/>
                </a:solidFill>
              </a:rPr>
              <a:t>Voornaamste belang: </a:t>
            </a:r>
            <a:r>
              <a:rPr lang="nl-BE" sz="2800" b="1" dirty="0">
                <a:solidFill>
                  <a:schemeClr val="tx1"/>
                </a:solidFill>
              </a:rPr>
              <a:t>beschikbaarheid gegevens</a:t>
            </a:r>
          </a:p>
          <a:p>
            <a:pPr lvl="1">
              <a:buFont typeface="Symbol" panose="05050102010706020507" pitchFamily="18" charset="2"/>
              <a:buChar char="Þ"/>
            </a:pPr>
            <a:endParaRPr lang="nl-BE" sz="24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chemeClr val="tx1"/>
                </a:solidFill>
              </a:rPr>
              <a:t>Onderzoek (vb. loonkloofrapport) 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chemeClr val="tx1"/>
                </a:solidFill>
              </a:rPr>
              <a:t>Bewijs indirecte discriminatie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nl-B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chemeClr val="tx1"/>
                </a:solidFill>
              </a:rPr>
              <a:t>Internationale verdragen (vb. CEDAW)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BE" sz="2400" dirty="0">
              <a:solidFill>
                <a:schemeClr val="tx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1BC1A13-CC92-45D8-868F-66C70E27FA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7"/>
          <a:stretch/>
        </p:blipFill>
        <p:spPr>
          <a:xfrm>
            <a:off x="6228184" y="2852736"/>
            <a:ext cx="2322184" cy="339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4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Voornaamste belang: </a:t>
            </a:r>
            <a:r>
              <a:rPr lang="nl-BE" sz="2400" b="1" dirty="0">
                <a:solidFill>
                  <a:schemeClr val="tx1"/>
                </a:solidFill>
              </a:rPr>
              <a:t>zelfbeschikking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Toegankelijke procedure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Wijziging meerdere keren mogelijk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Opties die realiteit zo goed mogelijk weerspiegelen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Geen </a:t>
            </a:r>
            <a:r>
              <a:rPr lang="nl-BE" sz="2000" dirty="0" err="1">
                <a:solidFill>
                  <a:schemeClr val="tx1"/>
                </a:solidFill>
              </a:rPr>
              <a:t>stimatisering</a:t>
            </a: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Doorbreken binaire norm</a:t>
            </a: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Stakeholders - Transpersonen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15E021B-6251-4D85-B8E1-6D8FBDA81F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84" y="1919725"/>
            <a:ext cx="2315195" cy="381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89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Stakeholders – Intersekse personen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Voornaamste belang: </a:t>
            </a:r>
            <a:r>
              <a:rPr lang="nl-BE" sz="2400" b="1" dirty="0">
                <a:solidFill>
                  <a:schemeClr val="tx1"/>
                </a:solidFill>
              </a:rPr>
              <a:t>flexibiliteit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Geen verplichte binaire registratie (operaties ↑)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Geen verplichte intersekse registratie (operaties ↑)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chemeClr val="tx1"/>
                </a:solidFill>
              </a:rPr>
              <a:t>Uitstel registratie mogelijk (operaties ↓)</a:t>
            </a: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91DB3BB-4AA5-427C-B309-ED5A4FD18A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1" r="7301"/>
          <a:stretch/>
        </p:blipFill>
        <p:spPr>
          <a:xfrm>
            <a:off x="6804248" y="1844824"/>
            <a:ext cx="2016224" cy="396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46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7" y="1124744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Hoe belangen verzoenen?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>
              <a:defRPr/>
            </a:pPr>
            <a:r>
              <a:rPr lang="nl-BE" dirty="0">
                <a:solidFill>
                  <a:schemeClr val="tx1"/>
                </a:solidFill>
              </a:rPr>
              <a:t>Correcte informatie</a:t>
            </a:r>
          </a:p>
          <a:p>
            <a:pPr>
              <a:defRPr/>
            </a:pPr>
            <a:endParaRPr lang="nl-BE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nl-BE" dirty="0">
                <a:solidFill>
                  <a:schemeClr val="tx1"/>
                </a:solidFill>
              </a:rPr>
              <a:t>Uitgebreide consultatie middenveld</a:t>
            </a:r>
          </a:p>
          <a:p>
            <a:pPr>
              <a:defRPr/>
            </a:pPr>
            <a:endParaRPr lang="nl-BE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nl-BE" dirty="0">
                <a:solidFill>
                  <a:schemeClr val="tx1"/>
                </a:solidFill>
              </a:rPr>
              <a:t>Maatschappelijk debat</a:t>
            </a:r>
          </a:p>
        </p:txBody>
      </p:sp>
    </p:spTree>
    <p:extLst>
      <p:ext uri="{BB962C8B-B14F-4D97-AF65-F5344CB8AC3E}">
        <p14:creationId xmlns:p14="http://schemas.microsoft.com/office/powerpoint/2010/main" val="2501135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CAE36CA-22CF-4943-99B2-42B6EE162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Dank u voor uw aandacht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32B36F8B-E76F-4D09-BC73-91694E043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400800" cy="1752600"/>
          </a:xfrm>
        </p:spPr>
        <p:txBody>
          <a:bodyPr/>
          <a:lstStyle/>
          <a:p>
            <a:r>
              <a:rPr lang="nl-BE" u="sng" dirty="0">
                <a:solidFill>
                  <a:schemeClr val="tx1"/>
                </a:solidFill>
              </a:rPr>
              <a:t>https://igvm-iefh.belgium.be/nl</a:t>
            </a:r>
          </a:p>
        </p:txBody>
      </p:sp>
    </p:spTree>
    <p:extLst>
      <p:ext uri="{BB962C8B-B14F-4D97-AF65-F5344CB8AC3E}">
        <p14:creationId xmlns:p14="http://schemas.microsoft.com/office/powerpoint/2010/main" val="329163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CAB9352-C624-411B-84A6-2437FE16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37"/>
            <a:ext cx="8229600" cy="796950"/>
          </a:xfrm>
        </p:spPr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Wat is het Instituut?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5AB8AE-2679-49C8-859E-C6B895900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1728" y="1916830"/>
            <a:ext cx="4330824" cy="4209332"/>
          </a:xfrm>
        </p:spPr>
        <p:txBody>
          <a:bodyPr>
            <a:normAutofit fontScale="85000" lnSpcReduction="10000"/>
          </a:bodyPr>
          <a:lstStyle/>
          <a:p>
            <a:pPr marL="457200" lvl="1" indent="0" algn="just">
              <a:buNone/>
              <a:defRPr/>
            </a:pPr>
            <a:r>
              <a:rPr lang="nl-BE" dirty="0">
                <a:solidFill>
                  <a:schemeClr val="tx1"/>
                </a:solidFill>
              </a:rPr>
              <a:t>Opgericht in 2002</a:t>
            </a:r>
          </a:p>
          <a:p>
            <a:pPr marL="457200" lvl="1" indent="0" algn="just">
              <a:buNone/>
              <a:defRPr/>
            </a:pPr>
            <a:r>
              <a:rPr lang="nl-BE" dirty="0">
                <a:solidFill>
                  <a:schemeClr val="tx1"/>
                </a:solidFill>
              </a:rPr>
              <a:t>Onafhankelijke overheidsinstelling</a:t>
            </a:r>
          </a:p>
          <a:p>
            <a:pPr marL="457200" lvl="1" indent="0" algn="just">
              <a:buNone/>
              <a:defRPr/>
            </a:pPr>
            <a:r>
              <a:rPr lang="nl-BE" dirty="0">
                <a:solidFill>
                  <a:schemeClr val="tx1"/>
                </a:solidFill>
              </a:rPr>
              <a:t>Opdracht </a:t>
            </a:r>
          </a:p>
          <a:p>
            <a:pPr lvl="2">
              <a:buFont typeface="Arial" charset="0"/>
              <a:buChar char="•"/>
              <a:defRPr/>
            </a:pPr>
            <a:r>
              <a:rPr lang="nl-BE" sz="2200" dirty="0"/>
              <a:t>Gelijkheid vrouwen en mannen beschermen en bevorderen </a:t>
            </a:r>
          </a:p>
          <a:p>
            <a:pPr lvl="2">
              <a:buFont typeface="Arial" charset="0"/>
              <a:buChar char="•"/>
              <a:defRPr/>
            </a:pPr>
            <a:r>
              <a:rPr lang="nl-BE" sz="2200" dirty="0"/>
              <a:t>Discriminatie en ongelijkheid op grond van geslacht bestrijden</a:t>
            </a:r>
          </a:p>
          <a:p>
            <a:pPr marL="457200" lvl="1" indent="0" algn="just">
              <a:buNone/>
              <a:defRPr/>
            </a:pPr>
            <a:r>
              <a:rPr lang="nl-BE" dirty="0">
                <a:solidFill>
                  <a:schemeClr val="tx1"/>
                </a:solidFill>
              </a:rPr>
              <a:t>Middelen</a:t>
            </a:r>
          </a:p>
          <a:p>
            <a:pPr lvl="2">
              <a:buFont typeface="Arial" charset="0"/>
              <a:buChar char="•"/>
              <a:defRPr/>
            </a:pPr>
            <a:r>
              <a:rPr lang="nl-BE" altLang="nl-BE" dirty="0"/>
              <a:t>Juridische informatie &amp; bijstand</a:t>
            </a:r>
          </a:p>
          <a:p>
            <a:pPr lvl="2">
              <a:buFont typeface="Arial" charset="0"/>
              <a:buChar char="•"/>
              <a:defRPr/>
            </a:pPr>
            <a:r>
              <a:rPr lang="nl-BE" altLang="nl-BE" dirty="0"/>
              <a:t>Onderzoeken &amp; statistieken</a:t>
            </a:r>
          </a:p>
          <a:p>
            <a:pPr lvl="2">
              <a:buFont typeface="Arial" charset="0"/>
              <a:buChar char="•"/>
              <a:defRPr/>
            </a:pPr>
            <a:r>
              <a:rPr lang="nl-BE" altLang="nl-BE" dirty="0"/>
              <a:t>Aanbevelingen &amp; adviezen</a:t>
            </a:r>
          </a:p>
          <a:p>
            <a:pPr lvl="2">
              <a:buFont typeface="Arial" charset="0"/>
              <a:buChar char="•"/>
              <a:defRPr/>
            </a:pPr>
            <a:r>
              <a:rPr lang="nl-BE" altLang="nl-BE" dirty="0"/>
              <a:t>Sensibilisering</a:t>
            </a:r>
          </a:p>
          <a:p>
            <a:endParaRPr lang="nl-BE" dirty="0"/>
          </a:p>
        </p:txBody>
      </p:sp>
      <p:pic>
        <p:nvPicPr>
          <p:cNvPr id="9" name="Tijdelijke aanduiding voor inhoud 8" descr="Afbeelding met gebouw, buiten, baksteen, straat&#10;&#10;Automatisch gegenereerde beschrijving">
            <a:extLst>
              <a:ext uri="{FF2B5EF4-FFF2-40B4-BE49-F238E27FC236}">
                <a16:creationId xmlns:a16="http://schemas.microsoft.com/office/drawing/2014/main" id="{D862DBC3-FEE8-4141-B05C-9178D92DEA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1"/>
            <a:ext cx="2986112" cy="4209331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384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al 29">
            <a:extLst>
              <a:ext uri="{FF2B5EF4-FFF2-40B4-BE49-F238E27FC236}">
                <a16:creationId xmlns:a16="http://schemas.microsoft.com/office/drawing/2014/main" id="{30615D03-730E-4DEB-9A03-093530BD3074}"/>
              </a:ext>
            </a:extLst>
          </p:cNvPr>
          <p:cNvSpPr/>
          <p:nvPr/>
        </p:nvSpPr>
        <p:spPr>
          <a:xfrm>
            <a:off x="2051050" y="1916627"/>
            <a:ext cx="5041900" cy="4033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8675" name="Titel 1">
            <a:extLst>
              <a:ext uri="{FF2B5EF4-FFF2-40B4-BE49-F238E27FC236}">
                <a16:creationId xmlns:a16="http://schemas.microsoft.com/office/drawing/2014/main" id="{A4F7054D-6898-4C61-A487-E6356E86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7571"/>
            <a:ext cx="8229600" cy="796950"/>
          </a:xfrm>
        </p:spPr>
        <p:txBody>
          <a:bodyPr/>
          <a:lstStyle/>
          <a:p>
            <a:pPr eaLnBrk="1" hangingPunct="1"/>
            <a:r>
              <a:rPr lang="nl-BE" altLang="nl-BE" sz="4000" dirty="0">
                <a:solidFill>
                  <a:schemeClr val="tx1"/>
                </a:solidFill>
              </a:rPr>
              <a:t>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3DA395-0072-424F-8BEA-3A9A3568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98987"/>
          </a:xfrm>
        </p:spPr>
        <p:txBody>
          <a:bodyPr rtlCol="0">
            <a:normAutofit/>
          </a:bodyPr>
          <a:lstStyle/>
          <a:p>
            <a:pPr marL="45720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BE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BE" altLang="nl-BE" sz="2000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16C00849-074A-420F-85DE-7409844D6A4E}"/>
              </a:ext>
            </a:extLst>
          </p:cNvPr>
          <p:cNvGrpSpPr/>
          <p:nvPr/>
        </p:nvGrpSpPr>
        <p:grpSpPr>
          <a:xfrm>
            <a:off x="3507135" y="1726817"/>
            <a:ext cx="2129730" cy="1254942"/>
            <a:chOff x="3049934" y="497"/>
            <a:chExt cx="2129730" cy="1384324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7" name="Afgeronde rechthoek 16">
              <a:extLst>
                <a:ext uri="{FF2B5EF4-FFF2-40B4-BE49-F238E27FC236}">
                  <a16:creationId xmlns:a16="http://schemas.microsoft.com/office/drawing/2014/main" id="{427CF99B-ED37-437C-B30D-D1038F92F63B}"/>
                </a:ext>
              </a:extLst>
            </p:cNvPr>
            <p:cNvSpPr/>
            <p:nvPr/>
          </p:nvSpPr>
          <p:spPr>
            <a:xfrm>
              <a:off x="3049934" y="497"/>
              <a:ext cx="2129730" cy="138432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Afgeronde rechthoek 4">
              <a:extLst>
                <a:ext uri="{FF2B5EF4-FFF2-40B4-BE49-F238E27FC236}">
                  <a16:creationId xmlns:a16="http://schemas.microsoft.com/office/drawing/2014/main" id="{3447D513-26E8-462F-A854-051ACE182D28}"/>
                </a:ext>
              </a:extLst>
            </p:cNvPr>
            <p:cNvSpPr/>
            <p:nvPr/>
          </p:nvSpPr>
          <p:spPr>
            <a:xfrm>
              <a:off x="3117511" y="68074"/>
              <a:ext cx="1994576" cy="124917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800" b="1" dirty="0">
                  <a:solidFill>
                    <a:schemeClr val="tx1"/>
                  </a:solidFill>
                </a:rPr>
                <a:t>Juridische informatie &amp; bijstand</a:t>
              </a:r>
              <a:endParaRPr lang="fr-BE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FF99ABAD-9513-48D7-9AEF-17D8696210D6}"/>
              </a:ext>
            </a:extLst>
          </p:cNvPr>
          <p:cNvGrpSpPr/>
          <p:nvPr/>
        </p:nvGrpSpPr>
        <p:grpSpPr>
          <a:xfrm>
            <a:off x="5662380" y="3352057"/>
            <a:ext cx="2129730" cy="1356917"/>
            <a:chOff x="4649796" y="2771538"/>
            <a:chExt cx="2129730" cy="1384324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5" name="Afgeronde rechthoek 14">
              <a:extLst>
                <a:ext uri="{FF2B5EF4-FFF2-40B4-BE49-F238E27FC236}">
                  <a16:creationId xmlns:a16="http://schemas.microsoft.com/office/drawing/2014/main" id="{80C7AC83-DD60-4D04-A469-9FBB8B4EFAFB}"/>
                </a:ext>
              </a:extLst>
            </p:cNvPr>
            <p:cNvSpPr/>
            <p:nvPr/>
          </p:nvSpPr>
          <p:spPr>
            <a:xfrm>
              <a:off x="4649796" y="2771538"/>
              <a:ext cx="2129730" cy="138432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Afgeronde rechthoek 7">
              <a:extLst>
                <a:ext uri="{FF2B5EF4-FFF2-40B4-BE49-F238E27FC236}">
                  <a16:creationId xmlns:a16="http://schemas.microsoft.com/office/drawing/2014/main" id="{EFE8032A-3336-4FC6-9B39-FD7372A8A7AB}"/>
                </a:ext>
              </a:extLst>
            </p:cNvPr>
            <p:cNvSpPr/>
            <p:nvPr/>
          </p:nvSpPr>
          <p:spPr>
            <a:xfrm>
              <a:off x="4717373" y="2839115"/>
              <a:ext cx="1994576" cy="124917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800" b="1" dirty="0" err="1">
                  <a:solidFill>
                    <a:schemeClr val="tx1"/>
                  </a:solidFill>
                </a:rPr>
                <a:t>Adviezen</a:t>
              </a:r>
              <a:r>
                <a:rPr lang="fr-BE" sz="1800" b="1" dirty="0">
                  <a:solidFill>
                    <a:schemeClr val="tx1"/>
                  </a:solidFill>
                </a:rPr>
                <a:t> </a:t>
              </a:r>
              <a:r>
                <a:rPr lang="fr-BE" b="1" dirty="0">
                  <a:solidFill>
                    <a:schemeClr val="tx1"/>
                  </a:solidFill>
                </a:rPr>
                <a:t>&amp;</a:t>
              </a:r>
              <a:r>
                <a:rPr lang="fr-BE" sz="1800" b="1" dirty="0">
                  <a:solidFill>
                    <a:schemeClr val="tx1"/>
                  </a:solidFill>
                </a:rPr>
                <a:t> aanbevelingen</a:t>
              </a:r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C13381A-4DCD-4EFC-B8C2-42CB09BABCD5}"/>
              </a:ext>
            </a:extLst>
          </p:cNvPr>
          <p:cNvGrpSpPr/>
          <p:nvPr/>
        </p:nvGrpSpPr>
        <p:grpSpPr>
          <a:xfrm>
            <a:off x="1351890" y="3338353"/>
            <a:ext cx="2129730" cy="1384324"/>
            <a:chOff x="1450073" y="2771538"/>
            <a:chExt cx="2129730" cy="1384324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3" name="Afgeronde rechthoek 12">
              <a:extLst>
                <a:ext uri="{FF2B5EF4-FFF2-40B4-BE49-F238E27FC236}">
                  <a16:creationId xmlns:a16="http://schemas.microsoft.com/office/drawing/2014/main" id="{80A9A4BD-07C2-4C9A-8F97-37E5A429A7BB}"/>
                </a:ext>
              </a:extLst>
            </p:cNvPr>
            <p:cNvSpPr/>
            <p:nvPr/>
          </p:nvSpPr>
          <p:spPr>
            <a:xfrm>
              <a:off x="1450073" y="2771538"/>
              <a:ext cx="2129730" cy="1384324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Afgeronde rechthoek 10">
              <a:extLst>
                <a:ext uri="{FF2B5EF4-FFF2-40B4-BE49-F238E27FC236}">
                  <a16:creationId xmlns:a16="http://schemas.microsoft.com/office/drawing/2014/main" id="{E0AAE511-C467-4969-8385-F4C684913B97}"/>
                </a:ext>
              </a:extLst>
            </p:cNvPr>
            <p:cNvSpPr/>
            <p:nvPr/>
          </p:nvSpPr>
          <p:spPr>
            <a:xfrm>
              <a:off x="1517650" y="2915554"/>
              <a:ext cx="1928397" cy="114938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800" b="1" dirty="0">
                  <a:solidFill>
                    <a:schemeClr val="tx1"/>
                  </a:solidFill>
                </a:rPr>
                <a:t>Onderzoek &amp; statistieken</a:t>
              </a:r>
              <a:endParaRPr lang="fr-BE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A965157C-E688-46AB-A403-CEF68A30BE7B}"/>
              </a:ext>
            </a:extLst>
          </p:cNvPr>
          <p:cNvSpPr/>
          <p:nvPr/>
        </p:nvSpPr>
        <p:spPr>
          <a:xfrm>
            <a:off x="3574711" y="4885331"/>
            <a:ext cx="2129730" cy="1356917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nl-BE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l-BE" sz="1800" b="1" dirty="0">
                <a:solidFill>
                  <a:schemeClr val="tx1"/>
                </a:solidFill>
              </a:rPr>
              <a:t>Sensibilisering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90A5-65D6-499E-9200-6BC7C83AA062}" type="slidenum">
              <a:rPr lang="nl-BE" smtClean="0"/>
              <a:t>4</a:t>
            </a:fld>
            <a:endParaRPr lang="nl-BE"/>
          </a:p>
        </p:txBody>
      </p:sp>
      <p:grpSp>
        <p:nvGrpSpPr>
          <p:cNvPr id="5" name="Groep 4"/>
          <p:cNvGrpSpPr/>
          <p:nvPr/>
        </p:nvGrpSpPr>
        <p:grpSpPr>
          <a:xfrm>
            <a:off x="123285" y="622727"/>
            <a:ext cx="7152448" cy="5287650"/>
            <a:chOff x="-132844" y="1123019"/>
            <a:chExt cx="7152448" cy="5287650"/>
          </a:xfrm>
        </p:grpSpPr>
        <p:sp>
          <p:nvSpPr>
            <p:cNvPr id="25" name="Ovaal 24"/>
            <p:cNvSpPr/>
            <p:nvPr/>
          </p:nvSpPr>
          <p:spPr>
            <a:xfrm>
              <a:off x="1977704" y="2376832"/>
              <a:ext cx="5041900" cy="4033837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6" name="Groep 25"/>
            <p:cNvGrpSpPr/>
            <p:nvPr/>
          </p:nvGrpSpPr>
          <p:grpSpPr>
            <a:xfrm>
              <a:off x="3315240" y="1930859"/>
              <a:ext cx="2366828" cy="1073196"/>
              <a:chOff x="2858039" y="230548"/>
              <a:chExt cx="2366828" cy="1073196"/>
            </a:xfr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</p:grpSpPr>
          <p:sp>
            <p:nvSpPr>
              <p:cNvPr id="34" name="Afgeronde rechthoek 33"/>
              <p:cNvSpPr/>
              <p:nvPr/>
            </p:nvSpPr>
            <p:spPr>
              <a:xfrm>
                <a:off x="2858039" y="230548"/>
                <a:ext cx="2366828" cy="1073196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prstMaterial="dkEdge">
                <a:bevelT w="8200" h="38100"/>
              </a:sp3d>
            </p:spPr>
          </p:sp>
          <p:sp>
            <p:nvSpPr>
              <p:cNvPr id="35" name="Afgeronde rechthoek 4"/>
              <p:cNvSpPr/>
              <p:nvPr/>
            </p:nvSpPr>
            <p:spPr>
              <a:xfrm>
                <a:off x="2976588" y="673700"/>
                <a:ext cx="2129730" cy="59717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p:spPr>
            <p:txBody>
              <a:bodyPr lIns="68580" tIns="68580" rIns="68580" bIns="68580" spcCol="1270" anchor="ctr"/>
              <a:lstStyle/>
              <a:p>
                <a:pPr marL="0" marR="0" lvl="0" indent="0" algn="ctr" defTabSz="8001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BE" sz="2400" b="1" kern="0" dirty="0"/>
                  <a:t>11</a:t>
                </a:r>
                <a:r>
                  <a:rPr kumimoji="0" lang="fr-BE" sz="24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% </a:t>
                </a:r>
                <a:r>
                  <a:rPr kumimoji="0" lang="fr-BE" sz="2400" b="1" i="0" u="none" strike="noStrike" kern="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meldingen</a:t>
                </a:r>
                <a:endParaRPr kumimoji="0" lang="fr-BE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ctr" defTabSz="8001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BE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18" name="Bulle ronde 4"/>
            <p:cNvSpPr/>
            <p:nvPr/>
          </p:nvSpPr>
          <p:spPr>
            <a:xfrm>
              <a:off x="-132844" y="1123019"/>
              <a:ext cx="3216918" cy="1656184"/>
            </a:xfrm>
            <a:prstGeom prst="wedgeEllipseCallout">
              <a:avLst>
                <a:gd name="adj1" fmla="val 10544"/>
                <a:gd name="adj2" fmla="val 6520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600" dirty="0"/>
                <a:t>40% respondenten wijzigde gender-registratie niet wegens niet voldoen aan of akkoord met </a:t>
              </a:r>
              <a:r>
                <a:rPr lang="nl-BE" sz="1600" dirty="0" err="1"/>
                <a:t>voor-waarden</a:t>
              </a:r>
              <a:r>
                <a:rPr lang="nl-BE" sz="1600" dirty="0"/>
                <a:t> in wet</a:t>
              </a:r>
              <a:endParaRPr lang="fr-BE" sz="1600" dirty="0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CAB6D3-9005-4418-8698-1EB193C62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80" y="2681279"/>
            <a:ext cx="1698369" cy="242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Gids ter begeleiding van transgenders op het werk">
            <a:extLst>
              <a:ext uri="{FF2B5EF4-FFF2-40B4-BE49-F238E27FC236}">
                <a16:creationId xmlns:a16="http://schemas.microsoft.com/office/drawing/2014/main" id="{B6A088DF-F811-4F12-9D1D-1C1D5DE8A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720" y="2852711"/>
            <a:ext cx="1633971" cy="208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D072E25-BD2F-44AD-B04A-D87DA222A8C1}"/>
              </a:ext>
            </a:extLst>
          </p:cNvPr>
          <p:cNvSpPr txBox="1"/>
          <p:nvPr/>
        </p:nvSpPr>
        <p:spPr>
          <a:xfrm>
            <a:off x="3657067" y="3111721"/>
            <a:ext cx="195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/>
              <a:t>TRANS</a:t>
            </a:r>
          </a:p>
        </p:txBody>
      </p:sp>
      <p:pic>
        <p:nvPicPr>
          <p:cNvPr id="3" name="Afbeelding 2">
            <a:hlinkClick r:id="rId5"/>
            <a:extLst>
              <a:ext uri="{FF2B5EF4-FFF2-40B4-BE49-F238E27FC236}">
                <a16:creationId xmlns:a16="http://schemas.microsoft.com/office/drawing/2014/main" id="{BA7CD6DA-DE8C-4743-A1B2-C6909B63E7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0212" y="4354238"/>
            <a:ext cx="3393996" cy="190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 algn="ctr">
              <a:buFont typeface="Arial" charset="0"/>
              <a:buNone/>
              <a:defRPr/>
            </a:pPr>
            <a:r>
              <a:rPr lang="nl-BE" dirty="0">
                <a:solidFill>
                  <a:schemeClr val="tx1"/>
                </a:solidFill>
              </a:rPr>
              <a:t>Welke optie voor de gender/geslachtsregistratie is het meest in lijn met de mensenrechten, en verzoent de belangen van alle stakeholders? </a:t>
            </a:r>
          </a:p>
        </p:txBody>
      </p:sp>
    </p:spTree>
    <p:extLst>
      <p:ext uri="{BB962C8B-B14F-4D97-AF65-F5344CB8AC3E}">
        <p14:creationId xmlns:p14="http://schemas.microsoft.com/office/powerpoint/2010/main" val="317086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Rapport </a:t>
            </a:r>
            <a:r>
              <a:rPr lang="nl-BE" altLang="nl-BE" sz="4000" dirty="0" err="1">
                <a:solidFill>
                  <a:schemeClr val="tx1"/>
                </a:solidFill>
              </a:rPr>
              <a:t>Equality</a:t>
            </a:r>
            <a:r>
              <a:rPr lang="nl-BE" altLang="nl-BE" sz="4000" dirty="0">
                <a:solidFill>
                  <a:schemeClr val="tx1"/>
                </a:solidFill>
              </a:rPr>
              <a:t> </a:t>
            </a:r>
            <a:r>
              <a:rPr lang="nl-BE" altLang="nl-BE" sz="4000" dirty="0" err="1">
                <a:solidFill>
                  <a:schemeClr val="tx1"/>
                </a:solidFill>
              </a:rPr>
              <a:t>Law</a:t>
            </a:r>
            <a:r>
              <a:rPr lang="nl-BE" altLang="nl-BE" sz="4000" dirty="0">
                <a:solidFill>
                  <a:schemeClr val="tx1"/>
                </a:solidFill>
              </a:rPr>
              <a:t> </a:t>
            </a:r>
            <a:r>
              <a:rPr lang="nl-BE" altLang="nl-BE" sz="4000" dirty="0" err="1">
                <a:solidFill>
                  <a:schemeClr val="tx1"/>
                </a:solidFill>
              </a:rPr>
              <a:t>Clinic</a:t>
            </a:r>
            <a:r>
              <a:rPr lang="nl-BE" altLang="nl-BE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Lacunes in wetgeving na arrest </a:t>
            </a:r>
            <a:r>
              <a:rPr lang="nl-BE" sz="2400" dirty="0" err="1">
                <a:solidFill>
                  <a:schemeClr val="tx1"/>
                </a:solidFill>
              </a:rPr>
              <a:t>GwH</a:t>
            </a:r>
            <a:r>
              <a:rPr lang="nl-BE" sz="2400" dirty="0">
                <a:solidFill>
                  <a:schemeClr val="tx1"/>
                </a:solidFill>
              </a:rPr>
              <a:t>?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Voornaamste oplossingen</a:t>
            </a:r>
          </a:p>
          <a:p>
            <a:pPr marL="0" indent="0">
              <a:buNone/>
            </a:pPr>
            <a:r>
              <a:rPr lang="nl-BE" sz="2400" dirty="0">
                <a:solidFill>
                  <a:schemeClr val="tx1"/>
                </a:solidFill>
              </a:rPr>
              <a:t>       → voor- en nadelen?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Rechtsvergelijking </a:t>
            </a: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5" name="Picture 2" descr="Rapport over het arrest van het Grondwettelijk Hof nr. 099-2019 van 19 juni  2019 tot gedeeltelijke nietigverklaring van de wet v">
            <a:extLst>
              <a:ext uri="{FF2B5EF4-FFF2-40B4-BE49-F238E27FC236}">
                <a16:creationId xmlns:a16="http://schemas.microsoft.com/office/drawing/2014/main" id="{4D4B91C3-DC3A-4E6A-9812-F3081CF55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32856"/>
            <a:ext cx="2664296" cy="37638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Conclusies Rapport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628775"/>
            <a:ext cx="8568183" cy="4537075"/>
          </a:xfrm>
        </p:spPr>
        <p:txBody>
          <a:bodyPr>
            <a:normAutofit/>
          </a:bodyPr>
          <a:lstStyle/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200" b="1" dirty="0">
                <a:solidFill>
                  <a:schemeClr val="tx1"/>
                </a:solidFill>
              </a:rPr>
              <a:t>Herkomst registratie </a:t>
            </a:r>
            <a:r>
              <a:rPr lang="nl-BE" sz="2200" dirty="0">
                <a:solidFill>
                  <a:schemeClr val="tx1"/>
                </a:solidFill>
              </a:rPr>
              <a:t>niet vergeten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wettelijke ongelijkheid M/V (Napoleon)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Nu: art. 10 GW garandeert gendergelijkheid</a:t>
            </a:r>
          </a:p>
          <a:p>
            <a:endParaRPr lang="nl-BE" sz="2200" dirty="0">
              <a:solidFill>
                <a:schemeClr val="tx1"/>
              </a:solidFill>
            </a:endParaRPr>
          </a:p>
          <a:p>
            <a:r>
              <a:rPr lang="nl-BE" sz="2200" b="1" dirty="0">
                <a:solidFill>
                  <a:schemeClr val="tx1"/>
                </a:solidFill>
              </a:rPr>
              <a:t>Intersekse personen </a:t>
            </a:r>
            <a:r>
              <a:rPr lang="nl-BE" sz="2200" dirty="0">
                <a:solidFill>
                  <a:schemeClr val="tx1"/>
                </a:solidFill>
              </a:rPr>
              <a:t>moeten meegenomen in oplossing</a:t>
            </a:r>
          </a:p>
          <a:p>
            <a:endParaRPr lang="nl-BE" sz="2200" dirty="0">
              <a:solidFill>
                <a:schemeClr val="tx1"/>
              </a:solidFill>
            </a:endParaRPr>
          </a:p>
          <a:p>
            <a:r>
              <a:rPr lang="nl-BE" sz="2200" b="1" dirty="0">
                <a:solidFill>
                  <a:schemeClr val="tx1"/>
                </a:solidFill>
              </a:rPr>
              <a:t>Afschaffing registratie </a:t>
            </a:r>
            <a:r>
              <a:rPr lang="nl-BE" sz="2200" dirty="0">
                <a:solidFill>
                  <a:schemeClr val="tx1"/>
                </a:solidFill>
              </a:rPr>
              <a:t>bij burgerlijke stand = grootste zelfbeschikking</a:t>
            </a:r>
            <a:br>
              <a:rPr lang="nl-BE" sz="2200" dirty="0">
                <a:solidFill>
                  <a:schemeClr val="tx1"/>
                </a:solidFill>
              </a:rPr>
            </a:br>
            <a:r>
              <a:rPr lang="nl-BE" sz="2200" dirty="0">
                <a:solidFill>
                  <a:schemeClr val="tx1"/>
                </a:solidFill>
              </a:rPr>
              <a:t>Echter …</a:t>
            </a:r>
          </a:p>
          <a:p>
            <a:pPr marL="742950" lvl="2" indent="-342900">
              <a:defRPr/>
            </a:pPr>
            <a:endParaRPr lang="nl-BE" sz="1800" b="1" dirty="0"/>
          </a:p>
          <a:p>
            <a:pPr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Conclusies Rapport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sz="2400" u="sng" dirty="0">
                <a:solidFill>
                  <a:schemeClr val="tx1"/>
                </a:solidFill>
              </a:rPr>
              <a:t>Indien behoud registratie</a:t>
            </a:r>
          </a:p>
          <a:p>
            <a:endParaRPr lang="nl-BE" sz="2400" u="sng" dirty="0">
              <a:solidFill>
                <a:schemeClr val="tx1"/>
              </a:solidFill>
            </a:endParaRPr>
          </a:p>
          <a:p>
            <a:r>
              <a:rPr lang="nl-BE" sz="2400" b="1" dirty="0">
                <a:solidFill>
                  <a:schemeClr val="tx1"/>
                </a:solidFill>
              </a:rPr>
              <a:t>één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b="1" dirty="0">
                <a:solidFill>
                  <a:schemeClr val="tx1"/>
                </a:solidFill>
              </a:rPr>
              <a:t>bijkomende optie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b="1" dirty="0">
                <a:solidFill>
                  <a:schemeClr val="tx1"/>
                </a:solidFill>
                <a:sym typeface="Symbol" panose="05050102010706020507" pitchFamily="18" charset="2"/>
              </a:rPr>
              <a:t> </a:t>
            </a:r>
            <a:r>
              <a:rPr lang="nl-BE" sz="2400" dirty="0">
                <a:solidFill>
                  <a:schemeClr val="tx1"/>
                </a:solidFill>
              </a:rPr>
              <a:t>mensenrechten 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Stigmatisering (restcategorie)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Behoud binaire norm 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b="1" dirty="0">
                <a:solidFill>
                  <a:schemeClr val="tx1"/>
                </a:solidFill>
              </a:rPr>
              <a:t>meerdere opties + invuloptie = </a:t>
            </a:r>
            <a:r>
              <a:rPr lang="nl-BE" sz="2400" dirty="0">
                <a:solidFill>
                  <a:schemeClr val="tx1"/>
                </a:solidFill>
              </a:rPr>
              <a:t>mensenrechten 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Grote mate zelfbeschikking</a:t>
            </a:r>
          </a:p>
          <a:p>
            <a:pPr lvl="1"/>
            <a:r>
              <a:rPr lang="nl-BE" sz="2000" dirty="0">
                <a:solidFill>
                  <a:schemeClr val="tx1"/>
                </a:solidFill>
              </a:rPr>
              <a:t>Respect voor ieders eigenheid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8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F13039F-A961-4BA8-B96E-A62C0179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658"/>
            <a:ext cx="8229600" cy="1223962"/>
          </a:xfrm>
        </p:spPr>
        <p:txBody>
          <a:bodyPr/>
          <a:lstStyle/>
          <a:p>
            <a:r>
              <a:rPr lang="nl-BE" altLang="nl-BE" sz="4000" dirty="0">
                <a:solidFill>
                  <a:schemeClr val="tx1"/>
                </a:solidFill>
              </a:rPr>
              <a:t>Conclusies Rapport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43709-77B9-4FED-9696-64D0383E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37075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  <a:defRPr/>
            </a:pPr>
            <a:endParaRPr lang="nl-BE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sz="2400" u="sng" dirty="0">
                <a:solidFill>
                  <a:schemeClr val="tx1"/>
                </a:solidFill>
              </a:rPr>
              <a:t>Indien behoud registratie</a:t>
            </a:r>
          </a:p>
          <a:p>
            <a:endParaRPr lang="nl-BE" sz="2400" u="sng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Doelstelling, legitimiteit, noodzaak en </a:t>
            </a:r>
            <a:r>
              <a:rPr lang="nl-BE" sz="2400" b="1" dirty="0">
                <a:solidFill>
                  <a:schemeClr val="tx1"/>
                </a:solidFill>
              </a:rPr>
              <a:t>relevantie registratie </a:t>
            </a:r>
            <a:r>
              <a:rPr lang="nl-BE" sz="2400" dirty="0">
                <a:solidFill>
                  <a:schemeClr val="tx1"/>
                </a:solidFill>
              </a:rPr>
              <a:t>moeten bevraagd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r>
              <a:rPr lang="nl-BE" sz="2400" dirty="0">
                <a:solidFill>
                  <a:schemeClr val="tx1"/>
                </a:solidFill>
              </a:rPr>
              <a:t>Gender/geslacht zijn eigenlijk </a:t>
            </a:r>
            <a:r>
              <a:rPr lang="nl-BE" sz="2400" b="1" dirty="0">
                <a:solidFill>
                  <a:schemeClr val="tx1"/>
                </a:solidFill>
              </a:rPr>
              <a:t>persoonsgegevens</a:t>
            </a:r>
            <a:r>
              <a:rPr lang="nl-BE" sz="2400" dirty="0">
                <a:solidFill>
                  <a:schemeClr val="tx1"/>
                </a:solidFill>
              </a:rPr>
              <a:t> → privacy</a:t>
            </a:r>
          </a:p>
          <a:p>
            <a:endParaRPr lang="nl-BE" sz="2400" dirty="0">
              <a:solidFill>
                <a:schemeClr val="tx1"/>
              </a:solidFill>
            </a:endParaRPr>
          </a:p>
          <a:p>
            <a:pPr marL="742950" lvl="2" indent="-342900">
              <a:buFont typeface="Arial" charset="0"/>
              <a:buChar char="•"/>
              <a:defRPr/>
            </a:pPr>
            <a:endParaRPr lang="nl-BE" sz="1800" b="1" dirty="0"/>
          </a:p>
          <a:p>
            <a:pPr marL="0" indent="0">
              <a:buFont typeface="Arial" charset="0"/>
              <a:buNone/>
              <a:defRPr/>
            </a:pP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369</Words>
  <Application>Microsoft Office PowerPoint</Application>
  <PresentationFormat>Diavoorstelling (4:3)</PresentationFormat>
  <Paragraphs>125</Paragraphs>
  <Slides>15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Thème Office</vt:lpstr>
      <vt:lpstr>Middag van het recht M/V/X of geen geslacht in de geboorteakte? </vt:lpstr>
      <vt:lpstr>Wat is het Instituut?</vt:lpstr>
      <vt:lpstr>Middelen</vt:lpstr>
      <vt:lpstr>PowerPoint-presentatie</vt:lpstr>
      <vt:lpstr>PowerPoint-presentatie</vt:lpstr>
      <vt:lpstr>Rapport Equality Law Clinic </vt:lpstr>
      <vt:lpstr>Conclusies Rapport</vt:lpstr>
      <vt:lpstr>Conclusies Rapport</vt:lpstr>
      <vt:lpstr>Conclusies Rapport</vt:lpstr>
      <vt:lpstr>Stakeholders </vt:lpstr>
      <vt:lpstr>Stakeholders – Vrouwen/Mannen</vt:lpstr>
      <vt:lpstr>Stakeholders - Transpersonen</vt:lpstr>
      <vt:lpstr>Stakeholders – Intersekse personen</vt:lpstr>
      <vt:lpstr>Hoe belangen verzoenen? </vt:lpstr>
      <vt:lpstr>Dank u voor uw aandacht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COCK Pauline</dc:creator>
  <cp:lastModifiedBy>Jonas Deweer (Instituut voor de gelijkheid - Institut pour l'égalité)</cp:lastModifiedBy>
  <cp:revision>87</cp:revision>
  <dcterms:created xsi:type="dcterms:W3CDTF">2013-04-12T13:12:20Z</dcterms:created>
  <dcterms:modified xsi:type="dcterms:W3CDTF">2021-05-05T11:47:37Z</dcterms:modified>
</cp:coreProperties>
</file>