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44"/>
  </p:notesMasterIdLst>
  <p:handoutMasterIdLst>
    <p:handoutMasterId r:id="rId45"/>
  </p:handoutMasterIdLst>
  <p:sldIdLst>
    <p:sldId id="256" r:id="rId3"/>
    <p:sldId id="432" r:id="rId4"/>
    <p:sldId id="412" r:id="rId5"/>
    <p:sldId id="413" r:id="rId6"/>
    <p:sldId id="419" r:id="rId7"/>
    <p:sldId id="417" r:id="rId8"/>
    <p:sldId id="414" r:id="rId9"/>
    <p:sldId id="415" r:id="rId10"/>
    <p:sldId id="416" r:id="rId11"/>
    <p:sldId id="422" r:id="rId12"/>
    <p:sldId id="423" r:id="rId13"/>
    <p:sldId id="401" r:id="rId14"/>
    <p:sldId id="424" r:id="rId15"/>
    <p:sldId id="403" r:id="rId16"/>
    <p:sldId id="426" r:id="rId17"/>
    <p:sldId id="427" r:id="rId18"/>
    <p:sldId id="425" r:id="rId19"/>
    <p:sldId id="389" r:id="rId20"/>
    <p:sldId id="345" r:id="rId21"/>
    <p:sldId id="409" r:id="rId22"/>
    <p:sldId id="390" r:id="rId23"/>
    <p:sldId id="406" r:id="rId24"/>
    <p:sldId id="385" r:id="rId25"/>
    <p:sldId id="386" r:id="rId26"/>
    <p:sldId id="407" r:id="rId27"/>
    <p:sldId id="381" r:id="rId28"/>
    <p:sldId id="351" r:id="rId29"/>
    <p:sldId id="353" r:id="rId30"/>
    <p:sldId id="382" r:id="rId31"/>
    <p:sldId id="410" r:id="rId32"/>
    <p:sldId id="404" r:id="rId33"/>
    <p:sldId id="361" r:id="rId34"/>
    <p:sldId id="411" r:id="rId35"/>
    <p:sldId id="364" r:id="rId36"/>
    <p:sldId id="365" r:id="rId37"/>
    <p:sldId id="357" r:id="rId38"/>
    <p:sldId id="392" r:id="rId39"/>
    <p:sldId id="393" r:id="rId40"/>
    <p:sldId id="391" r:id="rId41"/>
    <p:sldId id="362" r:id="rId42"/>
    <p:sldId id="395" r:id="rId43"/>
  </p:sldIdLst>
  <p:sldSz cx="12192000" cy="6858000"/>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77"/>
    <a:srgbClr val="2F4D5D"/>
    <a:srgbClr val="DCE7F0"/>
    <a:srgbClr val="1D8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4787" autoAdjust="0"/>
  </p:normalViewPr>
  <p:slideViewPr>
    <p:cSldViewPr snapToGrid="0" snapToObjects="1">
      <p:cViewPr varScale="1">
        <p:scale>
          <a:sx n="56" d="100"/>
          <a:sy n="56" d="100"/>
        </p:scale>
        <p:origin x="824" y="5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8F591CCF-F6FD-734B-854A-5BC033593B1E}" type="datetimeFigureOut">
              <a:rPr lang="nl-NL" smtClean="0"/>
              <a:t>6-5-2021</a:t>
            </a:fld>
            <a:endParaRPr lang="nl-NL"/>
          </a:p>
        </p:txBody>
      </p:sp>
      <p:sp>
        <p:nvSpPr>
          <p:cNvPr id="4" name="Tijdelijke aanduiding voor voettekst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E152A6D4-CD3D-5148-8B70-A84796F20135}" type="slidenum">
              <a:rPr lang="nl-NL" smtClean="0"/>
              <a:t>‹nr.›</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3C66214-DB21-4647-B5DA-0D17CA592867}" type="datetimeFigureOut">
              <a:rPr lang="nl-NL" smtClean="0"/>
              <a:t>6-5-2021</a:t>
            </a:fld>
            <a:endParaRPr lang="nl-NL"/>
          </a:p>
        </p:txBody>
      </p:sp>
      <p:sp>
        <p:nvSpPr>
          <p:cNvPr id="4" name="Tijdelijke aanduiding voor dia-afbeelding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8954E32A-327F-AF4B-8E1F-209FBF93D26D}" type="slidenum">
              <a:rPr lang="nl-NL" smtClean="0"/>
              <a:t>‹nr.›</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8954E32A-327F-AF4B-8E1F-209FBF93D26D}" type="slidenum">
              <a:rPr lang="nl-NL" smtClean="0"/>
              <a:t>15</a:t>
            </a:fld>
            <a:endParaRPr lang="nl-NL"/>
          </a:p>
        </p:txBody>
      </p:sp>
    </p:spTree>
    <p:extLst>
      <p:ext uri="{BB962C8B-B14F-4D97-AF65-F5344CB8AC3E}">
        <p14:creationId xmlns:p14="http://schemas.microsoft.com/office/powerpoint/2010/main" val="2751920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eldia">
    <p:spTree>
      <p:nvGrpSpPr>
        <p:cNvPr id="1" name=""/>
        <p:cNvGrpSpPr/>
        <p:nvPr/>
      </p:nvGrpSpPr>
      <p:grpSpPr>
        <a:xfrm>
          <a:off x="0" y="0"/>
          <a:ext cx="0" cy="0"/>
          <a:chOff x="0" y="0"/>
          <a:chExt cx="0" cy="0"/>
        </a:xfrm>
      </p:grpSpPr>
      <p:sp>
        <p:nvSpPr>
          <p:cNvPr id="8" name="Rechthoek 7"/>
          <p:cNvSpPr/>
          <p:nvPr userDrawn="1"/>
        </p:nvSpPr>
        <p:spPr bwMode="auto">
          <a:xfrm>
            <a:off x="0" y="648000"/>
            <a:ext cx="12192000" cy="6228000"/>
          </a:xfrm>
          <a:prstGeom prst="rect">
            <a:avLst/>
          </a:prstGeom>
          <a:gradFill flip="none" rotWithShape="1">
            <a:gsLst>
              <a:gs pos="0">
                <a:srgbClr val="C80F3F"/>
              </a:gs>
              <a:gs pos="100000">
                <a:srgbClr val="8F0027"/>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sz="1800">
              <a:ea typeface="Arial" pitchFamily="-109" charset="0"/>
              <a:cs typeface="Arial" pitchFamily="-109" charset="0"/>
            </a:endParaRPr>
          </a:p>
        </p:txBody>
      </p:sp>
      <p:sp>
        <p:nvSpPr>
          <p:cNvPr id="9" name="Titel 1"/>
          <p:cNvSpPr>
            <a:spLocks noGrp="1"/>
          </p:cNvSpPr>
          <p:nvPr>
            <p:ph type="ctrTitle" hasCustomPrompt="1"/>
          </p:nvPr>
        </p:nvSpPr>
        <p:spPr>
          <a:xfrm>
            <a:off x="4128000" y="2088000"/>
            <a:ext cx="7440000" cy="1800000"/>
          </a:xfrm>
        </p:spPr>
        <p:txBody>
          <a:bodyPr>
            <a:noAutofit/>
          </a:bodyPr>
          <a:lstStyle>
            <a:lvl1pPr>
              <a:defRPr sz="4000">
                <a:solidFill>
                  <a:schemeClr val="bg1"/>
                </a:solidFill>
              </a:defRPr>
            </a:lvl1pPr>
          </a:lstStyle>
          <a:p>
            <a:r>
              <a:rPr lang="nl-NL" dirty="0"/>
              <a:t>Klik en typ de titel van de presentatie</a:t>
            </a:r>
            <a:endParaRPr lang="nl-BE" dirty="0"/>
          </a:p>
        </p:txBody>
      </p:sp>
      <p:sp>
        <p:nvSpPr>
          <p:cNvPr id="10" name="Ondertitel 2"/>
          <p:cNvSpPr>
            <a:spLocks noGrp="1"/>
          </p:cNvSpPr>
          <p:nvPr>
            <p:ph type="subTitle" idx="1" hasCustomPrompt="1"/>
          </p:nvPr>
        </p:nvSpPr>
        <p:spPr>
          <a:xfrm>
            <a:off x="4128000" y="4193675"/>
            <a:ext cx="744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presentatie</a:t>
            </a:r>
            <a:endParaRPr lang="nl-BE" dirty="0"/>
          </a:p>
        </p:txBody>
      </p:sp>
      <p:pic>
        <p:nvPicPr>
          <p:cNvPr id="11" name="Afbeelding 10"/>
          <p:cNvPicPr>
            <a:picLocks noChangeAspect="1"/>
          </p:cNvPicPr>
          <p:nvPr userDrawn="1"/>
        </p:nvPicPr>
        <p:blipFill>
          <a:blip r:embed="rId2" cstate="print"/>
          <a:stretch>
            <a:fillRect/>
          </a:stretch>
        </p:blipFill>
        <p:spPr>
          <a:xfrm>
            <a:off x="11044800" y="5706000"/>
            <a:ext cx="571200" cy="720000"/>
          </a:xfrm>
          <a:prstGeom prst="rect">
            <a:avLst/>
          </a:prstGeom>
        </p:spPr>
      </p:pic>
      <p:pic>
        <p:nvPicPr>
          <p:cNvPr id="3" name="Afbeelding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00" y="360001"/>
            <a:ext cx="2686309" cy="719329"/>
          </a:xfrm>
          <a:prstGeom prst="rect">
            <a:avLst/>
          </a:prstGeom>
        </p:spPr>
      </p:pic>
      <p:pic>
        <p:nvPicPr>
          <p:cNvPr id="14" name="Afbeelding 13" descr="HR_CORPORATE-versie3.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888" r="1886"/>
          <a:stretch/>
        </p:blipFill>
        <p:spPr bwMode="auto">
          <a:xfrm>
            <a:off x="638400" y="2672900"/>
            <a:ext cx="2592000" cy="194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12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EA3A7081-D270-4FBF-AE40-A52D674243CC}" type="datetime1">
              <a:rPr lang="nl-BE" smtClean="0"/>
              <a:t>6/05/2021</a:t>
            </a:fld>
            <a:endParaRPr lang="nl-NL"/>
          </a:p>
        </p:txBody>
      </p:sp>
      <p:sp>
        <p:nvSpPr>
          <p:cNvPr id="5" name="Tijdelijke aanduiding voor voettekst 4"/>
          <p:cNvSpPr>
            <a:spLocks noGrp="1"/>
          </p:cNvSpPr>
          <p:nvPr>
            <p:ph type="ftr" sz="quarter" idx="11"/>
          </p:nvPr>
        </p:nvSpPr>
        <p:spPr/>
        <p:txBody>
          <a:bodyPr/>
          <a:lstStyle/>
          <a:p>
            <a:r>
              <a:rPr lang="nl-NL"/>
              <a:t>Faculteit, departement, dienst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5C69415A-EEF6-439C-A913-189A8C067023}" type="datetime1">
              <a:rPr lang="nl-BE" smtClean="0"/>
              <a:t>6/05/2021</a:t>
            </a:fld>
            <a:endParaRPr lang="nl-NL"/>
          </a:p>
        </p:txBody>
      </p:sp>
      <p:sp>
        <p:nvSpPr>
          <p:cNvPr id="5" name="Tijdelijke aanduiding voor voettekst 4"/>
          <p:cNvSpPr>
            <a:spLocks noGrp="1"/>
          </p:cNvSpPr>
          <p:nvPr>
            <p:ph type="ftr" sz="quarter" idx="11"/>
          </p:nvPr>
        </p:nvSpPr>
        <p:spPr/>
        <p:txBody>
          <a:bodyPr/>
          <a:lstStyle/>
          <a:p>
            <a:r>
              <a:rPr lang="nl-NL"/>
              <a:t>Faculteit, departement, dienst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AA7DF125-8D2F-407C-A946-0B214A077F46}" type="datetime1">
              <a:rPr lang="nl-BE" smtClean="0"/>
              <a:t>6/05/2021</a:t>
            </a:fld>
            <a:endParaRPr lang="nl-NL"/>
          </a:p>
        </p:txBody>
      </p:sp>
      <p:sp>
        <p:nvSpPr>
          <p:cNvPr id="5" name="Tijdelijke aanduiding voor voettekst 4"/>
          <p:cNvSpPr>
            <a:spLocks noGrp="1"/>
          </p:cNvSpPr>
          <p:nvPr>
            <p:ph type="ftr" sz="quarter" idx="11"/>
          </p:nvPr>
        </p:nvSpPr>
        <p:spPr/>
        <p:txBody>
          <a:bodyPr/>
          <a:lstStyle/>
          <a:p>
            <a:r>
              <a:rPr lang="nl-NL"/>
              <a:t>Faculteit, departement, dienst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FE566779-A426-4C6E-B33F-12BA9B572EC4}" type="datetime1">
              <a:rPr lang="nl-BE" smtClean="0"/>
              <a:t>6/05/2021</a:t>
            </a:fld>
            <a:endParaRPr lang="nl-NL" dirty="0"/>
          </a:p>
        </p:txBody>
      </p:sp>
      <p:sp>
        <p:nvSpPr>
          <p:cNvPr id="5" name="Tijdelijke aanduiding voor voettekst 4"/>
          <p:cNvSpPr>
            <a:spLocks noGrp="1"/>
          </p:cNvSpPr>
          <p:nvPr>
            <p:ph type="ftr" sz="quarter" idx="11"/>
          </p:nvPr>
        </p:nvSpPr>
        <p:spPr/>
        <p:txBody>
          <a:bodyPr/>
          <a:lstStyle/>
          <a:p>
            <a:r>
              <a:rPr lang="nl-NL"/>
              <a:t>Faculteit, departement, dienst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E40DF61B-1080-4D20-8EAC-F5AC55182461}" type="datetime1">
              <a:rPr lang="nl-BE" smtClean="0"/>
              <a:t>6/05/2021</a:t>
            </a:fld>
            <a:endParaRPr lang="nl-NL" dirty="0"/>
          </a:p>
        </p:txBody>
      </p:sp>
      <p:sp>
        <p:nvSpPr>
          <p:cNvPr id="5" name="Tijdelijke aanduiding voor voettekst 4"/>
          <p:cNvSpPr>
            <a:spLocks noGrp="1"/>
          </p:cNvSpPr>
          <p:nvPr>
            <p:ph type="ftr" sz="quarter" idx="11"/>
          </p:nvPr>
        </p:nvSpPr>
        <p:spPr/>
        <p:txBody>
          <a:bodyPr/>
          <a:lstStyle/>
          <a:p>
            <a:r>
              <a:rPr lang="nl-NL"/>
              <a:t>Faculteit, departement, dienst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94A4F625-24B7-4F40-98BC-AFA043082CE9}" type="datetime1">
              <a:rPr lang="nl-BE" smtClean="0"/>
              <a:t>6/05/2021</a:t>
            </a:fld>
            <a:endParaRPr lang="nl-NL"/>
          </a:p>
        </p:txBody>
      </p:sp>
      <p:sp>
        <p:nvSpPr>
          <p:cNvPr id="6" name="Tijdelijke aanduiding voor voettekst 5"/>
          <p:cNvSpPr>
            <a:spLocks noGrp="1"/>
          </p:cNvSpPr>
          <p:nvPr>
            <p:ph type="ftr" sz="quarter" idx="11"/>
          </p:nvPr>
        </p:nvSpPr>
        <p:spPr/>
        <p:txBody>
          <a:bodyPr/>
          <a:lstStyle/>
          <a:p>
            <a:r>
              <a:rPr lang="nl-NL"/>
              <a:t>Faculteit, departement, dienst …</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‹nr.›</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292342B6-1303-46D4-9581-5E95FC0B22E4}" type="datetime1">
              <a:rPr lang="nl-BE" smtClean="0"/>
              <a:t>6/05/2021</a:t>
            </a:fld>
            <a:endParaRPr lang="nl-NL" dirty="0"/>
          </a:p>
        </p:txBody>
      </p:sp>
      <p:sp>
        <p:nvSpPr>
          <p:cNvPr id="8" name="Tijdelijke aanduiding voor voettekst 7"/>
          <p:cNvSpPr>
            <a:spLocks noGrp="1"/>
          </p:cNvSpPr>
          <p:nvPr>
            <p:ph type="ftr" sz="quarter" idx="11"/>
          </p:nvPr>
        </p:nvSpPr>
        <p:spPr/>
        <p:txBody>
          <a:bodyPr/>
          <a:lstStyle/>
          <a:p>
            <a:r>
              <a:rPr lang="nl-NL"/>
              <a:t>Faculteit, departement, dienst …</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A76F3976-FDFC-4D8C-ACD3-BCE6A597C36A}" type="datetime1">
              <a:rPr lang="nl-BE" smtClean="0"/>
              <a:t>6/05/2021</a:t>
            </a:fld>
            <a:endParaRPr lang="nl-NL"/>
          </a:p>
        </p:txBody>
      </p:sp>
      <p:sp>
        <p:nvSpPr>
          <p:cNvPr id="4" name="Tijdelijke aanduiding voor voettekst 3"/>
          <p:cNvSpPr>
            <a:spLocks noGrp="1"/>
          </p:cNvSpPr>
          <p:nvPr>
            <p:ph type="ftr" sz="quarter" idx="11"/>
          </p:nvPr>
        </p:nvSpPr>
        <p:spPr/>
        <p:txBody>
          <a:bodyPr/>
          <a:lstStyle/>
          <a:p>
            <a:r>
              <a:rPr lang="nl-NL"/>
              <a:t>Faculteit, departement, dienst …</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‹nr.›</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ADFEA79-DE61-4EF0-8C65-B83CEE2687EB}" type="datetime1">
              <a:rPr lang="nl-BE" smtClean="0"/>
              <a:t>6/05/2021</a:t>
            </a:fld>
            <a:endParaRPr lang="nl-NL"/>
          </a:p>
        </p:txBody>
      </p:sp>
      <p:sp>
        <p:nvSpPr>
          <p:cNvPr id="3" name="Tijdelijke aanduiding voor voettekst 2"/>
          <p:cNvSpPr>
            <a:spLocks noGrp="1"/>
          </p:cNvSpPr>
          <p:nvPr>
            <p:ph type="ftr" sz="quarter" idx="11"/>
          </p:nvPr>
        </p:nvSpPr>
        <p:spPr/>
        <p:txBody>
          <a:bodyPr/>
          <a:lstStyle/>
          <a:p>
            <a:r>
              <a:rPr lang="nl-NL"/>
              <a:t>Faculteit, departement, dienst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‹nr.›</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FA2EC5B9-2DE2-43DC-AAE2-5679419BAC4A}" type="datetime1">
              <a:rPr lang="nl-BE" smtClean="0"/>
              <a:t>6/05/2021</a:t>
            </a:fld>
            <a:endParaRPr lang="nl-NL" dirty="0"/>
          </a:p>
        </p:txBody>
      </p:sp>
      <p:sp>
        <p:nvSpPr>
          <p:cNvPr id="5" name="Tijdelijke aanduiding voor voettekst 4"/>
          <p:cNvSpPr>
            <a:spLocks noGrp="1"/>
          </p:cNvSpPr>
          <p:nvPr>
            <p:ph type="ftr" sz="quarter" idx="11"/>
          </p:nvPr>
        </p:nvSpPr>
        <p:spPr/>
        <p:txBody>
          <a:bodyPr/>
          <a:lstStyle/>
          <a:p>
            <a:r>
              <a:rPr lang="nl-NL"/>
              <a:t>Faculteit, departement, dienst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BB46EC33-4D1A-4426-91DF-270C2E654CCE}" type="datetime1">
              <a:rPr lang="nl-BE" smtClean="0"/>
              <a:t>6/05/2021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Faculteit, departement, dienst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698" r:id="rId10"/>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48C250A7-EEA6-4BD5-AB95-D7BF57F3506B}" type="datetime1">
              <a:rPr lang="nl-BE" smtClean="0"/>
              <a:t>6/05/2021</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Faculteit, departement, dienst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undesverband-trans.de/wp-content/uploads/2021/02/Gesetz-zur-Neuregelung-der-Aenderung-des-Geschlechtseintrag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ssembly.coe.int/nw/xml/XRef/Xref-DocDetails-en.asp?FileID=24232&amp;lang=en" TargetMode="External"/><Relationship Id="rId2" Type="http://schemas.openxmlformats.org/officeDocument/2006/relationships/hyperlink" Target="http://assembly.coe.int/nw/xml/XRef/Xref-DocDetails-en.asp?FileID=21736&amp;lang=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bmjv.de/SharedDocs/Artikel/DE/2019/031319_Reform_Abstamungsrech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linkedin.com/company/instituut-voor-familierecht-en-jeugdrech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br>
              <a:rPr lang="nl-BE" dirty="0"/>
            </a:br>
            <a:r>
              <a:rPr lang="nl-BE" dirty="0"/>
              <a:t>M/V/X of geen geslacht in de geboorteakte? </a:t>
            </a:r>
            <a:br>
              <a:rPr lang="nl-BE" dirty="0"/>
            </a:br>
            <a:r>
              <a:rPr lang="nl-BE" dirty="0"/>
              <a:t>Nieuwe uitdagingen voor het afstammingsrecht</a:t>
            </a:r>
            <a:br>
              <a:rPr lang="nl-BE" dirty="0"/>
            </a:br>
            <a:endParaRPr lang="nl-BE" dirty="0"/>
          </a:p>
        </p:txBody>
      </p:sp>
      <p:sp>
        <p:nvSpPr>
          <p:cNvPr id="3" name="Ondertitel 2"/>
          <p:cNvSpPr>
            <a:spLocks noGrp="1"/>
          </p:cNvSpPr>
          <p:nvPr>
            <p:ph type="subTitle" idx="1"/>
          </p:nvPr>
        </p:nvSpPr>
        <p:spPr>
          <a:xfrm>
            <a:off x="575999" y="5392801"/>
            <a:ext cx="6397678" cy="730188"/>
          </a:xfrm>
        </p:spPr>
        <p:txBody>
          <a:bodyPr>
            <a:normAutofit fontScale="62500" lnSpcReduction="20000"/>
          </a:bodyPr>
          <a:lstStyle/>
          <a:p>
            <a:r>
              <a:rPr lang="nl-BE" sz="3600" dirty="0"/>
              <a:t>Prof. dr. Ingrid Boone</a:t>
            </a:r>
          </a:p>
          <a:p>
            <a:r>
              <a:rPr lang="nl-BE" sz="3600" dirty="0"/>
              <a:t>De middagen van het recht  - 7 mei 2021</a:t>
            </a:r>
          </a:p>
        </p:txBody>
      </p:sp>
      <p:pic>
        <p:nvPicPr>
          <p:cNvPr id="5" name="Tijdelijke aanduiding voor afbeelding 4"/>
          <p:cNvPicPr>
            <a:picLocks noGrp="1" noChangeAspect="1"/>
          </p:cNvPicPr>
          <p:nvPr>
            <p:ph type="pic" sz="quarter" idx="10"/>
          </p:nvPr>
        </p:nvPicPr>
        <p:blipFill>
          <a:blip r:embed="rId2"/>
          <a:srcRect l="27101" r="27101"/>
          <a:stretch>
            <a:fillRect/>
          </a:stretch>
        </p:blipFill>
        <p:spPr>
          <a:xfrm>
            <a:off x="7512929" y="1729649"/>
            <a:ext cx="3917941" cy="4007749"/>
          </a:xfrm>
          <a:prstGeom prst="rect">
            <a:avLst/>
          </a:prstGeom>
        </p:spPr>
      </p:pic>
    </p:spTree>
    <p:extLst>
      <p:ext uri="{BB962C8B-B14F-4D97-AF65-F5344CB8AC3E}">
        <p14:creationId xmlns:p14="http://schemas.microsoft.com/office/powerpoint/2010/main" val="61730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1DC47E6-9711-48DE-9D97-13167E65265A}"/>
              </a:ext>
            </a:extLst>
          </p:cNvPr>
          <p:cNvSpPr>
            <a:spLocks noGrp="1"/>
          </p:cNvSpPr>
          <p:nvPr>
            <p:ph idx="1"/>
          </p:nvPr>
        </p:nvSpPr>
        <p:spPr/>
        <p:txBody>
          <a:bodyPr>
            <a:normAutofit fontScale="92500" lnSpcReduction="10000"/>
          </a:bodyPr>
          <a:lstStyle/>
          <a:p>
            <a:pPr>
              <a:buFontTx/>
              <a:buChar char="-"/>
            </a:pPr>
            <a:r>
              <a:rPr lang="nl-BE" dirty="0"/>
              <a:t>Identificatie, administratie </a:t>
            </a:r>
          </a:p>
          <a:p>
            <a:pPr>
              <a:buFontTx/>
              <a:buChar char="-"/>
            </a:pPr>
            <a:r>
              <a:rPr lang="nl-BE" dirty="0"/>
              <a:t>Bestrijding discriminatie op basis van geslacht</a:t>
            </a:r>
          </a:p>
          <a:p>
            <a:pPr>
              <a:buFontTx/>
              <a:buChar char="-"/>
            </a:pPr>
            <a:r>
              <a:rPr lang="nl-BE" dirty="0"/>
              <a:t>Regels in verband met positieve acties en paritaire vertegenwoordiging</a:t>
            </a:r>
          </a:p>
          <a:p>
            <a:pPr>
              <a:buFontTx/>
              <a:buChar char="-"/>
            </a:pPr>
            <a:r>
              <a:rPr lang="nl-BE" i="1" dirty="0">
                <a:solidFill>
                  <a:srgbClr val="0070C0"/>
                </a:solidFill>
              </a:rPr>
              <a:t>Familierecht: afstamming</a:t>
            </a:r>
          </a:p>
          <a:p>
            <a:pPr>
              <a:buFontTx/>
              <a:buChar char="-"/>
            </a:pPr>
            <a:r>
              <a:rPr lang="nl-BE" dirty="0"/>
              <a:t>Onderzoek en beleid</a:t>
            </a:r>
          </a:p>
          <a:p>
            <a:pPr>
              <a:buFontTx/>
              <a:buChar char="-"/>
            </a:pPr>
            <a:r>
              <a:rPr lang="nl-BE" dirty="0"/>
              <a:t>Ziekte en gezondheid</a:t>
            </a:r>
          </a:p>
          <a:p>
            <a:pPr>
              <a:buFontTx/>
              <a:buChar char="-"/>
            </a:pPr>
            <a:r>
              <a:rPr lang="nl-BE" dirty="0"/>
              <a:t>Sportbeoefening</a:t>
            </a:r>
          </a:p>
          <a:p>
            <a:pPr>
              <a:buFontTx/>
              <a:buChar char="-"/>
            </a:pPr>
            <a:r>
              <a:rPr lang="nl-BE" dirty="0"/>
              <a:t>Voorzieningen met aparte ruimten in functie van geslacht</a:t>
            </a:r>
          </a:p>
          <a:p>
            <a:pPr>
              <a:buFontTx/>
              <a:buChar char="-"/>
            </a:pPr>
            <a:r>
              <a:rPr lang="nl-BE" dirty="0"/>
              <a:t>Actuariële berekeningen levensverwachting</a:t>
            </a:r>
          </a:p>
          <a:p>
            <a:pPr>
              <a:buFontTx/>
              <a:buChar char="-"/>
            </a:pPr>
            <a:r>
              <a:rPr lang="nl-BE" dirty="0"/>
              <a:t>…</a:t>
            </a:r>
          </a:p>
        </p:txBody>
      </p:sp>
      <p:sp>
        <p:nvSpPr>
          <p:cNvPr id="3" name="Tijdelijke aanduiding voor voettekst 2">
            <a:extLst>
              <a:ext uri="{FF2B5EF4-FFF2-40B4-BE49-F238E27FC236}">
                <a16:creationId xmlns:a16="http://schemas.microsoft.com/office/drawing/2014/main" id="{8FE0EEEE-B8A9-4AC6-9C26-E6BC6E06AEC4}"/>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E17D65FA-9982-4116-90E2-EB8D8A4D673C}"/>
              </a:ext>
            </a:extLst>
          </p:cNvPr>
          <p:cNvSpPr>
            <a:spLocks noGrp="1"/>
          </p:cNvSpPr>
          <p:nvPr>
            <p:ph type="sldNum" sz="quarter" idx="12"/>
          </p:nvPr>
        </p:nvSpPr>
        <p:spPr/>
        <p:txBody>
          <a:bodyPr/>
          <a:lstStyle/>
          <a:p>
            <a:fld id="{0A297500-7527-634B-90F4-69D0994C32B4}" type="slidenum">
              <a:rPr lang="nl-NL" smtClean="0"/>
              <a:t>10</a:t>
            </a:fld>
            <a:endParaRPr lang="nl-NL"/>
          </a:p>
        </p:txBody>
      </p:sp>
      <p:sp>
        <p:nvSpPr>
          <p:cNvPr id="5" name="Titel 4">
            <a:extLst>
              <a:ext uri="{FF2B5EF4-FFF2-40B4-BE49-F238E27FC236}">
                <a16:creationId xmlns:a16="http://schemas.microsoft.com/office/drawing/2014/main" id="{0B18A903-1BC8-41BC-A50C-FE0027CA4EBA}"/>
              </a:ext>
            </a:extLst>
          </p:cNvPr>
          <p:cNvSpPr>
            <a:spLocks noGrp="1"/>
          </p:cNvSpPr>
          <p:nvPr>
            <p:ph type="title"/>
          </p:nvPr>
        </p:nvSpPr>
        <p:spPr/>
        <p:txBody>
          <a:bodyPr/>
          <a:lstStyle/>
          <a:p>
            <a:r>
              <a:rPr lang="nl-BE" dirty="0"/>
              <a:t>Juridische en maatschappelijke relevantie</a:t>
            </a:r>
          </a:p>
        </p:txBody>
      </p:sp>
    </p:spTree>
    <p:extLst>
      <p:ext uri="{BB962C8B-B14F-4D97-AF65-F5344CB8AC3E}">
        <p14:creationId xmlns:p14="http://schemas.microsoft.com/office/powerpoint/2010/main" val="89484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BE" sz="3000" b="1" dirty="0"/>
              <a:t>Categorie “</a:t>
            </a:r>
            <a:r>
              <a:rPr lang="nl-BE" sz="3000" b="1" dirty="0" err="1"/>
              <a:t>unspecified</a:t>
            </a:r>
            <a:r>
              <a:rPr lang="nl-BE" sz="3000" b="1" dirty="0"/>
              <a:t>” (X) op identiteitsdocumenten</a:t>
            </a:r>
          </a:p>
          <a:p>
            <a:pPr>
              <a:buFontTx/>
              <a:buChar char="-"/>
            </a:pPr>
            <a:r>
              <a:rPr lang="nl-BE" dirty="0"/>
              <a:t>Malta (2018), Denemarken</a:t>
            </a:r>
          </a:p>
          <a:p>
            <a:pPr>
              <a:buFontTx/>
              <a:buChar char="-"/>
            </a:pPr>
            <a:r>
              <a:rPr lang="nl-BE" dirty="0"/>
              <a:t>Geen wijziging van de geboorteakte: burgerlijke stand M/V</a:t>
            </a:r>
          </a:p>
        </p:txBody>
      </p:sp>
      <p:sp>
        <p:nvSpPr>
          <p:cNvPr id="3" name="Tijdelijke aanduiding voor voettekst 2"/>
          <p:cNvSpPr>
            <a:spLocks noGrp="1"/>
          </p:cNvSpPr>
          <p:nvPr>
            <p:ph type="ftr" sz="quarter" idx="11"/>
          </p:nvPr>
        </p:nvSpPr>
        <p:spPr>
          <a:xfrm>
            <a:off x="3106757" y="6210000"/>
            <a:ext cx="7920043" cy="648000"/>
          </a:xfrm>
        </p:spPr>
        <p:txBody>
          <a:bodyPr/>
          <a:lstStyle/>
          <a:p>
            <a:endParaRPr lang="nl-NL" sz="1050"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11</a:t>
            </a:fld>
            <a:endParaRPr lang="nl-NL"/>
          </a:p>
        </p:txBody>
      </p:sp>
      <p:sp>
        <p:nvSpPr>
          <p:cNvPr id="5" name="Titel 4"/>
          <p:cNvSpPr>
            <a:spLocks noGrp="1"/>
          </p:cNvSpPr>
          <p:nvPr>
            <p:ph type="title"/>
          </p:nvPr>
        </p:nvSpPr>
        <p:spPr/>
        <p:txBody>
          <a:bodyPr/>
          <a:lstStyle/>
          <a:p>
            <a:r>
              <a:rPr lang="en-US" dirty="0" err="1"/>
              <a:t>Andere</a:t>
            </a:r>
            <a:r>
              <a:rPr lang="en-US" dirty="0"/>
              <a:t> </a:t>
            </a:r>
            <a:r>
              <a:rPr lang="en-US" dirty="0" err="1"/>
              <a:t>landen</a:t>
            </a:r>
            <a:endParaRPr lang="en-US" dirty="0"/>
          </a:p>
        </p:txBody>
      </p:sp>
    </p:spTree>
    <p:extLst>
      <p:ext uri="{BB962C8B-B14F-4D97-AF65-F5344CB8AC3E}">
        <p14:creationId xmlns:p14="http://schemas.microsoft.com/office/powerpoint/2010/main" val="227352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BE" sz="3000" dirty="0"/>
              <a:t>Malta</a:t>
            </a:r>
          </a:p>
          <a:p>
            <a:pPr>
              <a:buFontTx/>
              <a:buChar char="-"/>
            </a:pPr>
            <a:r>
              <a:rPr lang="nl-BE" dirty="0"/>
              <a:t>Gender Identity, Gender </a:t>
            </a:r>
            <a:r>
              <a:rPr lang="nl-BE" dirty="0" err="1"/>
              <a:t>Expression</a:t>
            </a:r>
            <a:r>
              <a:rPr lang="nl-BE" dirty="0"/>
              <a:t> </a:t>
            </a:r>
            <a:r>
              <a:rPr lang="nl-BE" dirty="0" err="1"/>
              <a:t>and</a:t>
            </a:r>
            <a:r>
              <a:rPr lang="nl-BE" dirty="0"/>
              <a:t> </a:t>
            </a:r>
            <a:r>
              <a:rPr lang="nl-BE" dirty="0" err="1"/>
              <a:t>Sex</a:t>
            </a:r>
            <a:r>
              <a:rPr lang="nl-BE" dirty="0"/>
              <a:t> </a:t>
            </a:r>
            <a:r>
              <a:rPr lang="nl-BE" dirty="0" err="1"/>
              <a:t>Charateristics</a:t>
            </a:r>
            <a:r>
              <a:rPr lang="nl-BE" dirty="0"/>
              <a:t> Act (2015): </a:t>
            </a:r>
          </a:p>
          <a:p>
            <a:pPr lvl="1">
              <a:buFontTx/>
              <a:buChar char="-"/>
            </a:pPr>
            <a:r>
              <a:rPr lang="nl-BE" sz="2000" dirty="0"/>
              <a:t>Aanpassing van vermelding geslacht in geboorteakte, op basis van verklaring (beginsel van zelfbeschikking) – M/V</a:t>
            </a:r>
          </a:p>
          <a:p>
            <a:pPr lvl="1">
              <a:buFontTx/>
              <a:buChar char="-"/>
            </a:pPr>
            <a:r>
              <a:rPr lang="nl-BE" sz="2000" dirty="0"/>
              <a:t>Voor minderjarigen: geslacht hoeft niet bij geboorte aangegeven te worden; mag uitgesteld worden tot wanneer kind zelf genderidentiteit kan bepalen.</a:t>
            </a:r>
          </a:p>
          <a:p>
            <a:pPr>
              <a:buFontTx/>
              <a:buChar char="-"/>
            </a:pPr>
            <a:r>
              <a:rPr lang="nl-BE" dirty="0"/>
              <a:t>Sinds 2018: Paspoort met vermelding X is mogelijk </a:t>
            </a:r>
          </a:p>
          <a:p>
            <a:pPr lvl="1">
              <a:buFontTx/>
              <a:buChar char="-"/>
            </a:pPr>
            <a:r>
              <a:rPr lang="nl-BE" sz="2000" dirty="0"/>
              <a:t>Op basis van verklaring van de persoon dat geslacht genderneutraal is – Geen wijziging in de </a:t>
            </a:r>
            <a:r>
              <a:rPr lang="nl-BE" sz="2000"/>
              <a:t>geboorteakte!</a:t>
            </a:r>
            <a:endParaRPr lang="nl-BE" sz="2000" dirty="0"/>
          </a:p>
        </p:txBody>
      </p:sp>
      <p:sp>
        <p:nvSpPr>
          <p:cNvPr id="3" name="Tijdelijke aanduiding voor voettekst 2"/>
          <p:cNvSpPr>
            <a:spLocks noGrp="1"/>
          </p:cNvSpPr>
          <p:nvPr>
            <p:ph type="ftr" sz="quarter" idx="11"/>
          </p:nvPr>
        </p:nvSpPr>
        <p:spPr>
          <a:xfrm>
            <a:off x="3106757" y="6210000"/>
            <a:ext cx="7920043" cy="648000"/>
          </a:xfrm>
        </p:spPr>
        <p:txBody>
          <a:bodyPr/>
          <a:lstStyle/>
          <a:p>
            <a:endParaRPr lang="nl-NL" sz="1050"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12</a:t>
            </a:fld>
            <a:endParaRPr lang="nl-NL"/>
          </a:p>
        </p:txBody>
      </p:sp>
      <p:sp>
        <p:nvSpPr>
          <p:cNvPr id="5" name="Titel 4"/>
          <p:cNvSpPr>
            <a:spLocks noGrp="1"/>
          </p:cNvSpPr>
          <p:nvPr>
            <p:ph type="title"/>
          </p:nvPr>
        </p:nvSpPr>
        <p:spPr/>
        <p:txBody>
          <a:bodyPr/>
          <a:lstStyle/>
          <a:p>
            <a:r>
              <a:rPr lang="en-US" dirty="0" err="1"/>
              <a:t>Andere</a:t>
            </a:r>
            <a:r>
              <a:rPr lang="en-US" dirty="0"/>
              <a:t> </a:t>
            </a:r>
            <a:r>
              <a:rPr lang="en-US" dirty="0" err="1"/>
              <a:t>landen</a:t>
            </a:r>
            <a:endParaRPr lang="en-US" dirty="0"/>
          </a:p>
        </p:txBody>
      </p:sp>
    </p:spTree>
    <p:extLst>
      <p:ext uri="{BB962C8B-B14F-4D97-AF65-F5344CB8AC3E}">
        <p14:creationId xmlns:p14="http://schemas.microsoft.com/office/powerpoint/2010/main" val="1942402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BE" sz="2800" b="1" dirty="0"/>
              <a:t>Categorie divers (X) of geen geslachtsregistratie (blanco) in geboorteakte</a:t>
            </a:r>
          </a:p>
          <a:p>
            <a:pPr>
              <a:buFontTx/>
              <a:buChar char="-"/>
            </a:pPr>
            <a:r>
              <a:rPr lang="nl-BE" dirty="0"/>
              <a:t>Duitsland en Oostenrijk: enkel voor </a:t>
            </a:r>
            <a:r>
              <a:rPr lang="nl-BE" dirty="0" err="1"/>
              <a:t>intersekse</a:t>
            </a:r>
            <a:r>
              <a:rPr lang="nl-BE" dirty="0"/>
              <a:t> personen</a:t>
            </a:r>
          </a:p>
          <a:p>
            <a:pPr>
              <a:buFontTx/>
              <a:buChar char="-"/>
            </a:pPr>
            <a:r>
              <a:rPr lang="nl-BE" dirty="0"/>
              <a:t>Nederland: </a:t>
            </a:r>
          </a:p>
          <a:p>
            <a:pPr lvl="1">
              <a:buFontTx/>
              <a:buChar char="-"/>
            </a:pPr>
            <a:r>
              <a:rPr lang="nl-BE" dirty="0"/>
              <a:t>Wet: “geslacht kan niet worden bepaald” in geboorteakte voor </a:t>
            </a:r>
            <a:r>
              <a:rPr lang="nl-BE" dirty="0" err="1"/>
              <a:t>intersekse</a:t>
            </a:r>
            <a:r>
              <a:rPr lang="nl-BE" dirty="0"/>
              <a:t> personen</a:t>
            </a:r>
          </a:p>
          <a:p>
            <a:pPr lvl="1">
              <a:buFontTx/>
              <a:buChar char="-"/>
            </a:pPr>
            <a:r>
              <a:rPr lang="nl-BE" dirty="0"/>
              <a:t>Rechtspraak: non-binaire personen hebben recht op vermelding “geslacht kan niet worden bepaald” </a:t>
            </a:r>
            <a:r>
              <a:rPr lang="nl-BE" sz="2000" dirty="0"/>
              <a:t>(o.a. Rb Midden-Nederland 10/2/2020; Rb Gelderland 20/1/2021)</a:t>
            </a:r>
            <a:endParaRPr lang="nl-BE" dirty="0"/>
          </a:p>
          <a:p>
            <a:pPr lvl="1">
              <a:buFontTx/>
              <a:buChar char="-"/>
            </a:pPr>
            <a:r>
              <a:rPr lang="nl-BE" dirty="0"/>
              <a:t>Regering: tegen 2024-25 geen geslacht meer op ID</a:t>
            </a:r>
          </a:p>
          <a:p>
            <a:pPr marL="457200" lvl="1" indent="0">
              <a:buNone/>
            </a:pPr>
            <a:endParaRPr lang="nl-BE" dirty="0"/>
          </a:p>
          <a:p>
            <a:pPr>
              <a:buFontTx/>
              <a:buChar char="-"/>
            </a:pPr>
            <a:endParaRPr lang="nl-BE" dirty="0"/>
          </a:p>
        </p:txBody>
      </p:sp>
      <p:sp>
        <p:nvSpPr>
          <p:cNvPr id="3" name="Tijdelijke aanduiding voor voettekst 2"/>
          <p:cNvSpPr>
            <a:spLocks noGrp="1"/>
          </p:cNvSpPr>
          <p:nvPr>
            <p:ph type="ftr" sz="quarter" idx="11"/>
          </p:nvPr>
        </p:nvSpPr>
        <p:spPr>
          <a:xfrm>
            <a:off x="3106757" y="6210000"/>
            <a:ext cx="7920043" cy="648000"/>
          </a:xfrm>
        </p:spPr>
        <p:txBody>
          <a:bodyPr/>
          <a:lstStyle/>
          <a:p>
            <a:endParaRPr lang="nl-NL" sz="1050"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13</a:t>
            </a:fld>
            <a:endParaRPr lang="nl-NL"/>
          </a:p>
        </p:txBody>
      </p:sp>
      <p:sp>
        <p:nvSpPr>
          <p:cNvPr id="5" name="Titel 4"/>
          <p:cNvSpPr>
            <a:spLocks noGrp="1"/>
          </p:cNvSpPr>
          <p:nvPr>
            <p:ph type="title"/>
          </p:nvPr>
        </p:nvSpPr>
        <p:spPr/>
        <p:txBody>
          <a:bodyPr/>
          <a:lstStyle/>
          <a:p>
            <a:r>
              <a:rPr lang="en-US" dirty="0" err="1"/>
              <a:t>Andere</a:t>
            </a:r>
            <a:r>
              <a:rPr lang="en-US" dirty="0"/>
              <a:t> </a:t>
            </a:r>
            <a:r>
              <a:rPr lang="en-US" dirty="0" err="1"/>
              <a:t>landen</a:t>
            </a:r>
            <a:endParaRPr lang="en-US" dirty="0"/>
          </a:p>
        </p:txBody>
      </p:sp>
    </p:spTree>
    <p:extLst>
      <p:ext uri="{BB962C8B-B14F-4D97-AF65-F5344CB8AC3E}">
        <p14:creationId xmlns:p14="http://schemas.microsoft.com/office/powerpoint/2010/main" val="64110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32CBD26-994A-4E08-B9EB-6145E92200B3}"/>
              </a:ext>
            </a:extLst>
          </p:cNvPr>
          <p:cNvPicPr>
            <a:picLocks noGrp="1" noChangeAspect="1"/>
          </p:cNvPicPr>
          <p:nvPr>
            <p:ph idx="1"/>
          </p:nvPr>
        </p:nvPicPr>
        <p:blipFill>
          <a:blip r:embed="rId2"/>
          <a:stretch>
            <a:fillRect/>
          </a:stretch>
        </p:blipFill>
        <p:spPr>
          <a:xfrm>
            <a:off x="3080281" y="834390"/>
            <a:ext cx="5532021" cy="5375610"/>
          </a:xfrm>
        </p:spPr>
      </p:pic>
      <p:sp>
        <p:nvSpPr>
          <p:cNvPr id="3" name="Footer Placeholder 2">
            <a:extLst>
              <a:ext uri="{FF2B5EF4-FFF2-40B4-BE49-F238E27FC236}">
                <a16:creationId xmlns:a16="http://schemas.microsoft.com/office/drawing/2014/main" id="{38915798-FEAC-420D-9E60-C2A69028757A}"/>
              </a:ext>
            </a:extLst>
          </p:cNvPr>
          <p:cNvSpPr>
            <a:spLocks noGrp="1"/>
          </p:cNvSpPr>
          <p:nvPr>
            <p:ph type="ftr" sz="quarter" idx="11"/>
          </p:nvPr>
        </p:nvSpPr>
        <p:spPr/>
        <p:txBody>
          <a:bodyPr/>
          <a:lstStyle/>
          <a:p>
            <a:r>
              <a:rPr lang="nl-NL"/>
              <a:t>Faculteit, departement, dienst …</a:t>
            </a:r>
          </a:p>
        </p:txBody>
      </p:sp>
      <p:sp>
        <p:nvSpPr>
          <p:cNvPr id="4" name="Slide Number Placeholder 3">
            <a:extLst>
              <a:ext uri="{FF2B5EF4-FFF2-40B4-BE49-F238E27FC236}">
                <a16:creationId xmlns:a16="http://schemas.microsoft.com/office/drawing/2014/main" id="{FE0961B5-0870-42FC-8ADB-A5495A8BB13F}"/>
              </a:ext>
            </a:extLst>
          </p:cNvPr>
          <p:cNvSpPr>
            <a:spLocks noGrp="1"/>
          </p:cNvSpPr>
          <p:nvPr>
            <p:ph type="sldNum" sz="quarter" idx="12"/>
          </p:nvPr>
        </p:nvSpPr>
        <p:spPr/>
        <p:txBody>
          <a:bodyPr/>
          <a:lstStyle/>
          <a:p>
            <a:fld id="{0A297500-7527-634B-90F4-69D0994C32B4}" type="slidenum">
              <a:rPr lang="nl-NL" smtClean="0"/>
              <a:t>14</a:t>
            </a:fld>
            <a:endParaRPr lang="nl-NL"/>
          </a:p>
        </p:txBody>
      </p:sp>
      <p:sp>
        <p:nvSpPr>
          <p:cNvPr id="8" name="TextBox 7">
            <a:extLst>
              <a:ext uri="{FF2B5EF4-FFF2-40B4-BE49-F238E27FC236}">
                <a16:creationId xmlns:a16="http://schemas.microsoft.com/office/drawing/2014/main" id="{7DAD82E0-7036-40C9-A0BB-A1791CF78EA4}"/>
              </a:ext>
            </a:extLst>
          </p:cNvPr>
          <p:cNvSpPr txBox="1"/>
          <p:nvPr/>
        </p:nvSpPr>
        <p:spPr>
          <a:xfrm>
            <a:off x="1165200" y="6380111"/>
            <a:ext cx="7741580" cy="307777"/>
          </a:xfrm>
          <a:prstGeom prst="rect">
            <a:avLst/>
          </a:prstGeom>
          <a:noFill/>
        </p:spPr>
        <p:txBody>
          <a:bodyPr wrap="square" rtlCol="0">
            <a:spAutoFit/>
          </a:bodyPr>
          <a:lstStyle/>
          <a:p>
            <a:r>
              <a:rPr lang="nl-BE" sz="1400" b="1" dirty="0">
                <a:solidFill>
                  <a:schemeClr val="bg1"/>
                </a:solidFill>
              </a:rPr>
              <a:t>Bron: </a:t>
            </a:r>
            <a:r>
              <a:rPr lang="nl-BE" sz="1400" dirty="0">
                <a:solidFill>
                  <a:schemeClr val="bg1"/>
                </a:solidFill>
              </a:rPr>
              <a:t>https://nos.nl/artikel/2339485-sekse-verdwijnt-van-nederlandse-identiteitskaarten.html</a:t>
            </a:r>
          </a:p>
        </p:txBody>
      </p:sp>
    </p:spTree>
    <p:extLst>
      <p:ext uri="{BB962C8B-B14F-4D97-AF65-F5344CB8AC3E}">
        <p14:creationId xmlns:p14="http://schemas.microsoft.com/office/powerpoint/2010/main" val="294778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BE" sz="2800" dirty="0"/>
              <a:t>Duitsland</a:t>
            </a:r>
          </a:p>
          <a:p>
            <a:pPr marL="0" indent="0">
              <a:buNone/>
            </a:pPr>
            <a:endParaRPr lang="nl-BE" dirty="0"/>
          </a:p>
          <a:p>
            <a:pPr>
              <a:buFontTx/>
              <a:buChar char="-"/>
            </a:pPr>
            <a:r>
              <a:rPr lang="nl-BE" dirty="0"/>
              <a:t>2013: </a:t>
            </a:r>
            <a:r>
              <a:rPr lang="nl-BE" u="sng" dirty="0" err="1"/>
              <a:t>intersekse</a:t>
            </a:r>
            <a:r>
              <a:rPr lang="nl-BE" dirty="0"/>
              <a:t> kind: registratie in burgerlijke stand als M of V of geen geslachtsaanduiding</a:t>
            </a:r>
          </a:p>
          <a:p>
            <a:pPr>
              <a:buFontTx/>
              <a:buChar char="-"/>
            </a:pPr>
            <a:r>
              <a:rPr lang="nl-BE" dirty="0" err="1"/>
              <a:t>BVerfG</a:t>
            </a:r>
            <a:r>
              <a:rPr lang="nl-BE" dirty="0"/>
              <a:t> 10/10/2017: afwezigheid van positieve non-binaire optie strijdig met Grondwet</a:t>
            </a:r>
          </a:p>
          <a:p>
            <a:pPr>
              <a:buFontTx/>
              <a:buChar char="-"/>
            </a:pPr>
            <a:r>
              <a:rPr lang="nl-BE" dirty="0"/>
              <a:t>Wet 18 december 2018: </a:t>
            </a:r>
            <a:r>
              <a:rPr lang="nl-BE" dirty="0" err="1"/>
              <a:t>intersekse</a:t>
            </a:r>
            <a:r>
              <a:rPr lang="nl-BE" dirty="0"/>
              <a:t> kind: registratie als M of V of geen geslachtsaanduiding of “divers” </a:t>
            </a:r>
            <a:r>
              <a:rPr lang="nl-BE" sz="2000" dirty="0"/>
              <a:t>(§ 22 </a:t>
            </a:r>
            <a:r>
              <a:rPr lang="nl-BE" sz="2000" dirty="0" err="1"/>
              <a:t>abs</a:t>
            </a:r>
            <a:r>
              <a:rPr lang="nl-BE" sz="2000" dirty="0"/>
              <a:t>. 3 en § 45b </a:t>
            </a:r>
            <a:r>
              <a:rPr lang="nl-BE" sz="2000" dirty="0" err="1"/>
              <a:t>Personenstandsgesetz</a:t>
            </a:r>
            <a:r>
              <a:rPr lang="nl-BE" sz="2000" dirty="0"/>
              <a:t>)</a:t>
            </a:r>
          </a:p>
          <a:p>
            <a:pPr lvl="1">
              <a:buFontTx/>
              <a:buChar char="-"/>
            </a:pPr>
            <a:r>
              <a:rPr lang="nl-BE" sz="2000" dirty="0"/>
              <a:t>Kan naderhand aangepast worden naar andere aanduiding op verzoek van kind zelf vanaf 14 j, of indien jonger, op verzoek van ouders</a:t>
            </a:r>
          </a:p>
          <a:p>
            <a:pPr lvl="1">
              <a:buFontTx/>
              <a:buChar char="-"/>
            </a:pPr>
            <a:endParaRPr lang="nl-BE" dirty="0"/>
          </a:p>
          <a:p>
            <a:pPr marL="0" indent="0">
              <a:buNone/>
            </a:pPr>
            <a:endParaRPr lang="nl-BE" dirty="0"/>
          </a:p>
          <a:p>
            <a:pPr marL="0" indent="0">
              <a:buNone/>
            </a:pPr>
            <a:endParaRPr lang="en-US" dirty="0"/>
          </a:p>
        </p:txBody>
      </p:sp>
      <p:sp>
        <p:nvSpPr>
          <p:cNvPr id="3" name="Tijdelijke aanduiding voor voettekst 2"/>
          <p:cNvSpPr>
            <a:spLocks noGrp="1"/>
          </p:cNvSpPr>
          <p:nvPr>
            <p:ph type="ftr" sz="quarter" idx="11"/>
          </p:nvPr>
        </p:nvSpPr>
        <p:spPr/>
        <p:txBody>
          <a:bodyPr/>
          <a:lstStyle/>
          <a:p>
            <a:r>
              <a:rPr lang="nl-NL"/>
              <a:t>Faculteit rechtsgeleerdheid</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15</a:t>
            </a:fld>
            <a:endParaRPr lang="nl-NL"/>
          </a:p>
        </p:txBody>
      </p:sp>
      <p:sp>
        <p:nvSpPr>
          <p:cNvPr id="5" name="Titel 4"/>
          <p:cNvSpPr>
            <a:spLocks noGrp="1"/>
          </p:cNvSpPr>
          <p:nvPr>
            <p:ph type="title"/>
          </p:nvPr>
        </p:nvSpPr>
        <p:spPr/>
        <p:txBody>
          <a:bodyPr/>
          <a:lstStyle/>
          <a:p>
            <a:r>
              <a:rPr lang="nl-BE" dirty="0"/>
              <a:t>Andere landen</a:t>
            </a:r>
            <a:endParaRPr lang="en-US"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5" y="127245"/>
            <a:ext cx="2278327" cy="1905510"/>
          </a:xfrm>
          <a:prstGeom prst="rect">
            <a:avLst/>
          </a:prstGeom>
        </p:spPr>
      </p:pic>
    </p:spTree>
    <p:extLst>
      <p:ext uri="{BB962C8B-B14F-4D97-AF65-F5344CB8AC3E}">
        <p14:creationId xmlns:p14="http://schemas.microsoft.com/office/powerpoint/2010/main" val="358193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pPr marL="0" indent="0">
              <a:buNone/>
            </a:pPr>
            <a:r>
              <a:rPr lang="nl-BE" sz="3000" dirty="0"/>
              <a:t>Duitsland</a:t>
            </a:r>
          </a:p>
          <a:p>
            <a:pPr marL="0" indent="0">
              <a:buNone/>
            </a:pPr>
            <a:endParaRPr lang="nl-BE" dirty="0"/>
          </a:p>
          <a:p>
            <a:pPr>
              <a:lnSpc>
                <a:spcPct val="120000"/>
              </a:lnSpc>
              <a:buFontTx/>
              <a:buChar char="-"/>
            </a:pPr>
            <a:r>
              <a:rPr lang="nl-BE" sz="2600" dirty="0" err="1"/>
              <a:t>Entwurf</a:t>
            </a:r>
            <a:r>
              <a:rPr lang="nl-BE" sz="2600" dirty="0"/>
              <a:t> </a:t>
            </a:r>
            <a:r>
              <a:rPr lang="nl-BE" sz="2600" dirty="0" err="1"/>
              <a:t>eines</a:t>
            </a:r>
            <a:r>
              <a:rPr lang="nl-BE" sz="2600" dirty="0"/>
              <a:t> </a:t>
            </a:r>
            <a:r>
              <a:rPr lang="nl-BE" sz="2600" dirty="0" err="1"/>
              <a:t>Gesetzes</a:t>
            </a:r>
            <a:r>
              <a:rPr lang="nl-BE" sz="2600" dirty="0"/>
              <a:t> </a:t>
            </a:r>
            <a:r>
              <a:rPr lang="nl-BE" sz="2600" dirty="0" err="1"/>
              <a:t>zur</a:t>
            </a:r>
            <a:r>
              <a:rPr lang="nl-BE" sz="2600" dirty="0"/>
              <a:t> </a:t>
            </a:r>
            <a:r>
              <a:rPr lang="nl-BE" sz="2600" dirty="0" err="1"/>
              <a:t>Neuregelung</a:t>
            </a:r>
            <a:r>
              <a:rPr lang="nl-BE" sz="2600" dirty="0"/>
              <a:t> der </a:t>
            </a:r>
            <a:r>
              <a:rPr lang="nl-BE" sz="2600" dirty="0" err="1"/>
              <a:t>Änderung</a:t>
            </a:r>
            <a:r>
              <a:rPr lang="nl-BE" sz="2600" dirty="0"/>
              <a:t> des </a:t>
            </a:r>
            <a:r>
              <a:rPr lang="nl-BE" sz="2600" dirty="0" err="1"/>
              <a:t>Geschlechtseintrags</a:t>
            </a:r>
            <a:endParaRPr lang="nl-BE" sz="2600" dirty="0"/>
          </a:p>
          <a:p>
            <a:pPr marL="0" indent="0">
              <a:lnSpc>
                <a:spcPct val="120000"/>
              </a:lnSpc>
              <a:buNone/>
            </a:pPr>
            <a:r>
              <a:rPr lang="nl-BE" dirty="0"/>
              <a:t>	doel: ook </a:t>
            </a:r>
            <a:r>
              <a:rPr lang="nl-BE" u="sng" dirty="0"/>
              <a:t>transgenderpersonen </a:t>
            </a:r>
            <a:r>
              <a:rPr lang="nl-BE" dirty="0"/>
              <a:t>recht geven om registratie als M of V te laten 	aanpassen naar M of V of geen of divers</a:t>
            </a:r>
          </a:p>
          <a:p>
            <a:pPr lvl="1">
              <a:lnSpc>
                <a:spcPct val="120000"/>
              </a:lnSpc>
              <a:buFontTx/>
              <a:buChar char="-"/>
            </a:pPr>
            <a:r>
              <a:rPr lang="nl-BE" dirty="0"/>
              <a:t>rechtbank beveelt aanpassing op verzoek van betrokken persoon, mits:</a:t>
            </a:r>
          </a:p>
          <a:p>
            <a:pPr lvl="1">
              <a:lnSpc>
                <a:spcPct val="120000"/>
              </a:lnSpc>
              <a:buFontTx/>
              <a:buChar char="-"/>
            </a:pPr>
            <a:r>
              <a:rPr lang="nl-BE" dirty="0"/>
              <a:t>ernstige en voortdurende overtuiging niet te behoren tot het geregistreerde geslacht (ander geslacht of geen geslacht)</a:t>
            </a:r>
          </a:p>
          <a:p>
            <a:pPr lvl="1">
              <a:lnSpc>
                <a:spcPct val="120000"/>
              </a:lnSpc>
              <a:buFontTx/>
              <a:buChar char="-"/>
            </a:pPr>
            <a:r>
              <a:rPr lang="nl-BE" dirty="0"/>
              <a:t>overtuiging zal hoogstwaarschijnlijk niet veranderen</a:t>
            </a:r>
          </a:p>
          <a:p>
            <a:pPr lvl="1">
              <a:lnSpc>
                <a:spcPct val="120000"/>
              </a:lnSpc>
              <a:buFontTx/>
              <a:buChar char="-"/>
            </a:pPr>
            <a:r>
              <a:rPr lang="nl-BE" dirty="0"/>
              <a:t>voorlegging certificaat van begeleiding door deskundige</a:t>
            </a:r>
          </a:p>
          <a:p>
            <a:pPr marL="0" indent="0">
              <a:buNone/>
            </a:pPr>
            <a:endParaRPr lang="en-US" dirty="0"/>
          </a:p>
        </p:txBody>
      </p:sp>
      <p:sp>
        <p:nvSpPr>
          <p:cNvPr id="3" name="Tijdelijke aanduiding voor voettekst 2"/>
          <p:cNvSpPr>
            <a:spLocks noGrp="1"/>
          </p:cNvSpPr>
          <p:nvPr>
            <p:ph type="ftr" sz="quarter" idx="11"/>
          </p:nvPr>
        </p:nvSpPr>
        <p:spPr>
          <a:xfrm>
            <a:off x="3106757" y="6210000"/>
            <a:ext cx="7920043" cy="648000"/>
          </a:xfrm>
        </p:spPr>
        <p:txBody>
          <a:bodyPr/>
          <a:lstStyle/>
          <a:p>
            <a:r>
              <a:rPr lang="nl-NL" sz="1050" dirty="0">
                <a:hlinkClick r:id="rId2"/>
              </a:rPr>
              <a:t>https://www.bundesverband-trans.de/wp-content/uploads/2021/02/Gesetz-zur-Neuregelung-der-Aenderung-des-Geschlechtseintrags.pdf</a:t>
            </a:r>
            <a:endParaRPr lang="nl-NL" sz="1050" dirty="0"/>
          </a:p>
          <a:p>
            <a:endParaRPr lang="nl-NL" sz="1050"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16</a:t>
            </a:fld>
            <a:endParaRPr lang="nl-NL"/>
          </a:p>
        </p:txBody>
      </p:sp>
      <p:sp>
        <p:nvSpPr>
          <p:cNvPr id="5" name="Titel 4"/>
          <p:cNvSpPr>
            <a:spLocks noGrp="1"/>
          </p:cNvSpPr>
          <p:nvPr>
            <p:ph type="title"/>
          </p:nvPr>
        </p:nvSpPr>
        <p:spPr/>
        <p:txBody>
          <a:bodyPr/>
          <a:lstStyle/>
          <a:p>
            <a:r>
              <a:rPr lang="nl-BE" dirty="0"/>
              <a:t>Andere landen</a:t>
            </a:r>
            <a:endParaRPr lang="en-US" dirty="0"/>
          </a:p>
        </p:txBody>
      </p:sp>
    </p:spTree>
    <p:extLst>
      <p:ext uri="{BB962C8B-B14F-4D97-AF65-F5344CB8AC3E}">
        <p14:creationId xmlns:p14="http://schemas.microsoft.com/office/powerpoint/2010/main" val="415319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452127-93F5-43B7-B137-48ECC8642371}"/>
              </a:ext>
            </a:extLst>
          </p:cNvPr>
          <p:cNvSpPr>
            <a:spLocks noGrp="1"/>
          </p:cNvSpPr>
          <p:nvPr>
            <p:ph idx="1"/>
          </p:nvPr>
        </p:nvSpPr>
        <p:spPr/>
        <p:txBody>
          <a:bodyPr/>
          <a:lstStyle/>
          <a:p>
            <a:pPr marL="0" indent="0">
              <a:buNone/>
            </a:pPr>
            <a:r>
              <a:rPr lang="nl-BE" sz="2800" b="1" dirty="0" err="1"/>
              <a:t>Ontdubbeling</a:t>
            </a:r>
            <a:r>
              <a:rPr lang="nl-BE" sz="2800" b="1" dirty="0"/>
              <a:t> registratie geslacht bij geboorte – registratie geslacht of genderidentiteit in burgerlijke stand</a:t>
            </a:r>
          </a:p>
          <a:p>
            <a:pPr marL="0" indent="0">
              <a:buNone/>
            </a:pPr>
            <a:endParaRPr lang="nl-BE" dirty="0"/>
          </a:p>
          <a:p>
            <a:pPr marL="0" indent="0">
              <a:buNone/>
            </a:pPr>
            <a:r>
              <a:rPr lang="nl-BE" dirty="0"/>
              <a:t>Tasmanië (Australië)</a:t>
            </a:r>
          </a:p>
          <a:p>
            <a:pPr>
              <a:buFontTx/>
              <a:buChar char="-"/>
            </a:pPr>
            <a:r>
              <a:rPr lang="nl-BE" dirty="0"/>
              <a:t>Geslacht bij geboorte (M/V) geregistreerd in geboorteregister</a:t>
            </a:r>
          </a:p>
          <a:p>
            <a:pPr>
              <a:buFontTx/>
              <a:buChar char="-"/>
            </a:pPr>
            <a:r>
              <a:rPr lang="nl-BE" dirty="0"/>
              <a:t>Vermelding geslacht in geboorteakte: facultatief</a:t>
            </a:r>
          </a:p>
          <a:p>
            <a:pPr lvl="1">
              <a:buFontTx/>
              <a:buChar char="-"/>
            </a:pPr>
            <a:r>
              <a:rPr lang="nl-BE" sz="2000" dirty="0"/>
              <a:t>Op vraag van ouders, persoon zelf vanaf 16 j.</a:t>
            </a:r>
          </a:p>
          <a:p>
            <a:pPr lvl="1">
              <a:buFontTx/>
              <a:buChar char="-"/>
            </a:pPr>
            <a:r>
              <a:rPr lang="nl-BE" sz="2000" dirty="0"/>
              <a:t>Geslachtsvermelding kan worden aangepast indien niet in overeenstemming met genderidentiteit: M / V / ”</a:t>
            </a:r>
            <a:r>
              <a:rPr lang="nl-BE" sz="2000" dirty="0" err="1"/>
              <a:t>indeterminate</a:t>
            </a:r>
            <a:r>
              <a:rPr lang="nl-BE" sz="2000" dirty="0"/>
              <a:t> gender” / non-binair / woord of teken dat uitdrukt dat de beleefde identiteit van de persoon niet volledig mannelijk of vrouwelijk is</a:t>
            </a:r>
          </a:p>
        </p:txBody>
      </p:sp>
      <p:sp>
        <p:nvSpPr>
          <p:cNvPr id="3" name="Tijdelijke aanduiding voor voettekst 2">
            <a:extLst>
              <a:ext uri="{FF2B5EF4-FFF2-40B4-BE49-F238E27FC236}">
                <a16:creationId xmlns:a16="http://schemas.microsoft.com/office/drawing/2014/main" id="{19C5E585-1B1A-4C44-9A5D-89410D827E2F}"/>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99F3F1F8-0CB0-48C7-9422-5CFB8E5D661E}"/>
              </a:ext>
            </a:extLst>
          </p:cNvPr>
          <p:cNvSpPr>
            <a:spLocks noGrp="1"/>
          </p:cNvSpPr>
          <p:nvPr>
            <p:ph type="sldNum" sz="quarter" idx="12"/>
          </p:nvPr>
        </p:nvSpPr>
        <p:spPr/>
        <p:txBody>
          <a:bodyPr/>
          <a:lstStyle/>
          <a:p>
            <a:fld id="{0A297500-7527-634B-90F4-69D0994C32B4}" type="slidenum">
              <a:rPr lang="nl-NL" smtClean="0"/>
              <a:t>17</a:t>
            </a:fld>
            <a:endParaRPr lang="nl-NL"/>
          </a:p>
        </p:txBody>
      </p:sp>
      <p:sp>
        <p:nvSpPr>
          <p:cNvPr id="5" name="Titel 4">
            <a:extLst>
              <a:ext uri="{FF2B5EF4-FFF2-40B4-BE49-F238E27FC236}">
                <a16:creationId xmlns:a16="http://schemas.microsoft.com/office/drawing/2014/main" id="{B2BB548F-6336-42F6-B055-1F7D5CDB6330}"/>
              </a:ext>
            </a:extLst>
          </p:cNvPr>
          <p:cNvSpPr>
            <a:spLocks noGrp="1"/>
          </p:cNvSpPr>
          <p:nvPr>
            <p:ph type="title"/>
          </p:nvPr>
        </p:nvSpPr>
        <p:spPr/>
        <p:txBody>
          <a:bodyPr/>
          <a:lstStyle/>
          <a:p>
            <a:r>
              <a:rPr lang="nl-BE" dirty="0"/>
              <a:t>Andere landen</a:t>
            </a:r>
          </a:p>
        </p:txBody>
      </p:sp>
    </p:spTree>
    <p:extLst>
      <p:ext uri="{BB962C8B-B14F-4D97-AF65-F5344CB8AC3E}">
        <p14:creationId xmlns:p14="http://schemas.microsoft.com/office/powerpoint/2010/main" val="238454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buFontTx/>
              <a:buChar char="-"/>
            </a:pPr>
            <a:r>
              <a:rPr lang="en-US" dirty="0"/>
              <a:t>Steeds </a:t>
            </a:r>
            <a:r>
              <a:rPr lang="en-US" dirty="0" err="1"/>
              <a:t>meer</a:t>
            </a:r>
            <a:r>
              <a:rPr lang="en-US" dirty="0"/>
              <a:t> </a:t>
            </a:r>
            <a:r>
              <a:rPr lang="en-US" dirty="0" err="1"/>
              <a:t>landen</a:t>
            </a:r>
            <a:r>
              <a:rPr lang="en-US" dirty="0"/>
              <a:t> : </a:t>
            </a:r>
            <a:r>
              <a:rPr lang="en-US" dirty="0" err="1"/>
              <a:t>sterilisatie</a:t>
            </a:r>
            <a:r>
              <a:rPr lang="en-US" dirty="0"/>
              <a:t> is </a:t>
            </a:r>
            <a:r>
              <a:rPr lang="en-US" dirty="0" err="1"/>
              <a:t>geen</a:t>
            </a:r>
            <a:r>
              <a:rPr lang="en-US" dirty="0"/>
              <a:t> </a:t>
            </a:r>
            <a:r>
              <a:rPr lang="en-US" dirty="0" err="1"/>
              <a:t>voorwaarde</a:t>
            </a:r>
            <a:r>
              <a:rPr lang="en-US" dirty="0"/>
              <a:t> </a:t>
            </a:r>
            <a:r>
              <a:rPr lang="en-US" dirty="0" err="1"/>
              <a:t>meer</a:t>
            </a:r>
            <a:r>
              <a:rPr lang="en-US" dirty="0"/>
              <a:t> </a:t>
            </a:r>
            <a:r>
              <a:rPr lang="en-US" dirty="0" err="1"/>
              <a:t>voor</a:t>
            </a:r>
            <a:r>
              <a:rPr lang="en-US" dirty="0"/>
              <a:t> </a:t>
            </a:r>
            <a:r>
              <a:rPr lang="en-US" dirty="0" err="1"/>
              <a:t>aanpassing</a:t>
            </a:r>
            <a:r>
              <a:rPr lang="en-US" dirty="0"/>
              <a:t> </a:t>
            </a:r>
            <a:r>
              <a:rPr lang="en-US" dirty="0" err="1"/>
              <a:t>registratie</a:t>
            </a:r>
            <a:r>
              <a:rPr lang="en-US" dirty="0"/>
              <a:t> </a:t>
            </a:r>
            <a:r>
              <a:rPr lang="en-US" dirty="0" err="1"/>
              <a:t>geslacht</a:t>
            </a:r>
            <a:r>
              <a:rPr lang="en-US" dirty="0"/>
              <a:t>.</a:t>
            </a:r>
          </a:p>
          <a:p>
            <a:pPr lvl="1">
              <a:buFontTx/>
              <a:buChar char="-"/>
            </a:pPr>
            <a:r>
              <a:rPr lang="en-US" dirty="0"/>
              <a:t>Trans man, </a:t>
            </a:r>
            <a:r>
              <a:rPr lang="en-US" dirty="0" err="1"/>
              <a:t>geregistreerd</a:t>
            </a:r>
            <a:r>
              <a:rPr lang="en-US" dirty="0"/>
              <a:t> </a:t>
            </a:r>
            <a:r>
              <a:rPr lang="en-US" dirty="0" err="1"/>
              <a:t>als</a:t>
            </a:r>
            <a:r>
              <a:rPr lang="en-US" dirty="0"/>
              <a:t> man, </a:t>
            </a:r>
            <a:r>
              <a:rPr lang="en-US" dirty="0" err="1"/>
              <a:t>kan</a:t>
            </a:r>
            <a:r>
              <a:rPr lang="en-US" dirty="0"/>
              <a:t> </a:t>
            </a:r>
            <a:r>
              <a:rPr lang="en-US" dirty="0" err="1"/>
              <a:t>bevallen</a:t>
            </a:r>
            <a:r>
              <a:rPr lang="en-US" dirty="0"/>
              <a:t> van kind</a:t>
            </a:r>
          </a:p>
          <a:p>
            <a:pPr lvl="1">
              <a:buFontTx/>
              <a:buChar char="-"/>
            </a:pPr>
            <a:r>
              <a:rPr lang="en-US" dirty="0"/>
              <a:t>Trans vrouw, </a:t>
            </a:r>
            <a:r>
              <a:rPr lang="en-US" dirty="0" err="1"/>
              <a:t>geregistreerd</a:t>
            </a:r>
            <a:r>
              <a:rPr lang="en-US" dirty="0"/>
              <a:t> </a:t>
            </a:r>
            <a:r>
              <a:rPr lang="en-US" dirty="0" err="1"/>
              <a:t>als</a:t>
            </a:r>
            <a:r>
              <a:rPr lang="en-US" dirty="0"/>
              <a:t> vrouw, </a:t>
            </a:r>
            <a:r>
              <a:rPr lang="en-US" dirty="0" err="1"/>
              <a:t>kan</a:t>
            </a:r>
            <a:r>
              <a:rPr lang="en-US" dirty="0"/>
              <a:t> kind </a:t>
            </a:r>
            <a:r>
              <a:rPr lang="en-US" dirty="0" err="1"/>
              <a:t>verwekken</a:t>
            </a:r>
            <a:r>
              <a:rPr lang="en-US" dirty="0"/>
              <a:t> met </a:t>
            </a:r>
            <a:r>
              <a:rPr lang="en-US" dirty="0" err="1"/>
              <a:t>haar</a:t>
            </a:r>
            <a:r>
              <a:rPr lang="en-US" dirty="0"/>
              <a:t> (</a:t>
            </a:r>
            <a:r>
              <a:rPr lang="en-US" dirty="0" err="1"/>
              <a:t>mannelijke</a:t>
            </a:r>
            <a:r>
              <a:rPr lang="en-US" dirty="0"/>
              <a:t>) </a:t>
            </a:r>
            <a:r>
              <a:rPr lang="en-US" dirty="0" err="1"/>
              <a:t>gameten</a:t>
            </a:r>
            <a:endParaRPr lang="en-US" dirty="0"/>
          </a:p>
          <a:p>
            <a:pPr marL="0" indent="0">
              <a:buNone/>
            </a:pPr>
            <a:endParaRPr lang="nl-BE" dirty="0"/>
          </a:p>
          <a:p>
            <a:pPr>
              <a:buFontTx/>
              <a:buChar char="-"/>
            </a:pPr>
            <a:r>
              <a:rPr lang="nl-BE" dirty="0"/>
              <a:t>Welke afstammingsregels zijn van toepassing? In welke ouder-hoedanigheid wordt de trans ouder vermeld in de geboorteakte?</a:t>
            </a:r>
          </a:p>
          <a:p>
            <a:pPr>
              <a:buFontTx/>
              <a:buChar char="-"/>
            </a:pPr>
            <a:endParaRPr lang="nl-BE" dirty="0"/>
          </a:p>
          <a:p>
            <a:pPr>
              <a:buFontTx/>
              <a:buChar char="-"/>
            </a:pPr>
            <a:endParaRPr lang="nl-BE" dirty="0"/>
          </a:p>
          <a:p>
            <a:pPr>
              <a:buFontTx/>
              <a:buChar char="-"/>
            </a:pPr>
            <a:endParaRPr lang="en-US"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18</a:t>
            </a:fld>
            <a:endParaRPr lang="nl-NL"/>
          </a:p>
        </p:txBody>
      </p:sp>
      <p:sp>
        <p:nvSpPr>
          <p:cNvPr id="5" name="Titel 4"/>
          <p:cNvSpPr>
            <a:spLocks noGrp="1"/>
          </p:cNvSpPr>
          <p:nvPr>
            <p:ph type="title"/>
          </p:nvPr>
        </p:nvSpPr>
        <p:spPr/>
        <p:txBody>
          <a:bodyPr/>
          <a:lstStyle/>
          <a:p>
            <a:r>
              <a:rPr lang="nl-BE" dirty="0"/>
              <a:t>Afstamming t.a.v. trans ouder</a:t>
            </a:r>
            <a:endParaRPr lang="en-US" dirty="0"/>
          </a:p>
        </p:txBody>
      </p:sp>
    </p:spTree>
    <p:extLst>
      <p:ext uri="{BB962C8B-B14F-4D97-AF65-F5344CB8AC3E}">
        <p14:creationId xmlns:p14="http://schemas.microsoft.com/office/powerpoint/2010/main" val="306741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19</a:t>
            </a:fld>
            <a:endParaRPr lang="nl-BE" dirty="0"/>
          </a:p>
        </p:txBody>
      </p:sp>
      <p:sp>
        <p:nvSpPr>
          <p:cNvPr id="4" name="Tijdelijke aanduiding voor inhoud 3"/>
          <p:cNvSpPr>
            <a:spLocks noGrp="1"/>
          </p:cNvSpPr>
          <p:nvPr>
            <p:ph idx="1"/>
          </p:nvPr>
        </p:nvSpPr>
        <p:spPr/>
        <p:txBody>
          <a:bodyPr>
            <a:normAutofit fontScale="92500" lnSpcReduction="10000"/>
          </a:bodyPr>
          <a:lstStyle/>
          <a:p>
            <a:pPr marL="0" indent="0">
              <a:buNone/>
            </a:pPr>
            <a:r>
              <a:rPr lang="en-US" sz="2600" dirty="0" err="1"/>
              <a:t>Raad</a:t>
            </a:r>
            <a:r>
              <a:rPr lang="en-US" sz="2600" dirty="0"/>
              <a:t> van Europa, </a:t>
            </a:r>
            <a:r>
              <a:rPr lang="en-US" sz="2600" dirty="0" err="1"/>
              <a:t>Parlementaire</a:t>
            </a:r>
            <a:r>
              <a:rPr lang="en-US" sz="2600" dirty="0"/>
              <a:t> </a:t>
            </a:r>
            <a:r>
              <a:rPr lang="en-US" sz="2600" dirty="0" err="1"/>
              <a:t>Assemblee</a:t>
            </a:r>
            <a:r>
              <a:rPr lang="en-US" sz="2600" dirty="0"/>
              <a:t>, </a:t>
            </a:r>
            <a:r>
              <a:rPr lang="en-US" sz="2600" dirty="0" err="1"/>
              <a:t>Resolutie</a:t>
            </a:r>
            <a:r>
              <a:rPr lang="en-US" sz="2600" dirty="0"/>
              <a:t> 2239 (2018)</a:t>
            </a:r>
          </a:p>
          <a:p>
            <a:pPr marL="0" indent="0">
              <a:buNone/>
            </a:pPr>
            <a:r>
              <a:rPr lang="en-US" sz="2600" dirty="0"/>
              <a:t>“Private and family life: achieving equality regardless of sexual orientation”</a:t>
            </a:r>
          </a:p>
          <a:p>
            <a:pPr marL="0" indent="0">
              <a:buNone/>
            </a:pPr>
            <a:endParaRPr lang="en-US" dirty="0"/>
          </a:p>
          <a:p>
            <a:pPr marL="0" indent="0">
              <a:buNone/>
            </a:pPr>
            <a:r>
              <a:rPr lang="en-US" dirty="0"/>
              <a:t>(…) the Assembly calls on Council of Europe member States to:</a:t>
            </a:r>
            <a:endParaRPr lang="nl-BE" sz="2800" dirty="0"/>
          </a:p>
          <a:p>
            <a:pPr marL="0" indent="0">
              <a:buNone/>
            </a:pPr>
            <a:r>
              <a:rPr lang="en-US" dirty="0"/>
              <a:t>In addition to the recommendations already adopted by the Assembly in </a:t>
            </a:r>
            <a:r>
              <a:rPr lang="en-US" dirty="0">
                <a:hlinkClick r:id="rId2"/>
              </a:rPr>
              <a:t>Resolution 2048 (2015)</a:t>
            </a:r>
            <a:r>
              <a:rPr lang="en-US" dirty="0"/>
              <a:t> and </a:t>
            </a:r>
            <a:r>
              <a:rPr lang="en-US" dirty="0">
                <a:hlinkClick r:id="rId3"/>
              </a:rPr>
              <a:t>Resolution 2191 (2017)</a:t>
            </a:r>
            <a:r>
              <a:rPr lang="en-US" dirty="0"/>
              <a:t> regarding the effects of legal gender recognition of transgender and intersex people on their access to or the continuity of their civil partnership or marriage, and regarding the rights of spouses and children, </a:t>
            </a:r>
            <a:r>
              <a:rPr lang="en-US" u="sng" dirty="0"/>
              <a:t>provide for transgender parents’ gender identity to be correctly recorded on their children’s birth certificates</a:t>
            </a:r>
            <a:r>
              <a:rPr lang="en-US" dirty="0"/>
              <a:t>, and ensure that persons who use legal gender markers other than male or female are able to have their partnerships and their relationships with their children </a:t>
            </a:r>
            <a:r>
              <a:rPr lang="en-US" dirty="0" err="1"/>
              <a:t>recognised</a:t>
            </a:r>
            <a:r>
              <a:rPr lang="en-US" dirty="0"/>
              <a:t> without discrimination</a:t>
            </a:r>
            <a:r>
              <a:rPr lang="nl-BE" dirty="0"/>
              <a:t>	.</a:t>
            </a:r>
          </a:p>
        </p:txBody>
      </p:sp>
    </p:spTree>
    <p:extLst>
      <p:ext uri="{BB962C8B-B14F-4D97-AF65-F5344CB8AC3E}">
        <p14:creationId xmlns:p14="http://schemas.microsoft.com/office/powerpoint/2010/main" val="345589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5FDCD69-2679-47A5-A595-D31482542A0B}"/>
              </a:ext>
            </a:extLst>
          </p:cNvPr>
          <p:cNvSpPr>
            <a:spLocks noGrp="1"/>
          </p:cNvSpPr>
          <p:nvPr>
            <p:ph idx="1"/>
          </p:nvPr>
        </p:nvSpPr>
        <p:spPr/>
        <p:txBody>
          <a:bodyPr/>
          <a:lstStyle/>
          <a:p>
            <a:r>
              <a:rPr lang="nl-BE" dirty="0"/>
              <a:t>Huidige situatie in België</a:t>
            </a:r>
          </a:p>
          <a:p>
            <a:r>
              <a:rPr lang="nl-BE" dirty="0"/>
              <a:t>Andere mogelijkheden dan M/V in andere landen</a:t>
            </a:r>
          </a:p>
          <a:p>
            <a:r>
              <a:rPr lang="nl-BE" dirty="0"/>
              <a:t>Afstamming ten aanzien van trans ouder</a:t>
            </a:r>
          </a:p>
          <a:p>
            <a:r>
              <a:rPr lang="nl-BE" dirty="0"/>
              <a:t>Toekomstig afstammingsrecht?</a:t>
            </a:r>
          </a:p>
        </p:txBody>
      </p:sp>
      <p:sp>
        <p:nvSpPr>
          <p:cNvPr id="3" name="Tijdelijke aanduiding voor voettekst 2">
            <a:extLst>
              <a:ext uri="{FF2B5EF4-FFF2-40B4-BE49-F238E27FC236}">
                <a16:creationId xmlns:a16="http://schemas.microsoft.com/office/drawing/2014/main" id="{2B8D953A-31E7-40BB-AA76-59C30C35379C}"/>
              </a:ext>
            </a:extLst>
          </p:cNvPr>
          <p:cNvSpPr>
            <a:spLocks noGrp="1"/>
          </p:cNvSpPr>
          <p:nvPr>
            <p:ph type="ftr" sz="quarter" idx="11"/>
          </p:nvPr>
        </p:nvSpPr>
        <p:spPr/>
        <p:txBody>
          <a:bodyPr/>
          <a:lstStyle/>
          <a:p>
            <a:r>
              <a:rPr lang="nl-NL"/>
              <a:t>Faculteit, departement, dienst …</a:t>
            </a:r>
          </a:p>
        </p:txBody>
      </p:sp>
      <p:sp>
        <p:nvSpPr>
          <p:cNvPr id="4" name="Tijdelijke aanduiding voor dianummer 3">
            <a:extLst>
              <a:ext uri="{FF2B5EF4-FFF2-40B4-BE49-F238E27FC236}">
                <a16:creationId xmlns:a16="http://schemas.microsoft.com/office/drawing/2014/main" id="{84A35B54-9D4F-4D9B-BF61-7EE2F5643894}"/>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5" name="Titel 4">
            <a:extLst>
              <a:ext uri="{FF2B5EF4-FFF2-40B4-BE49-F238E27FC236}">
                <a16:creationId xmlns:a16="http://schemas.microsoft.com/office/drawing/2014/main" id="{2861BDD2-0899-4CCA-BEE4-8717A6EC72ED}"/>
              </a:ext>
            </a:extLst>
          </p:cNvPr>
          <p:cNvSpPr>
            <a:spLocks noGrp="1"/>
          </p:cNvSpPr>
          <p:nvPr>
            <p:ph type="title"/>
          </p:nvPr>
        </p:nvSpPr>
        <p:spPr/>
        <p:txBody>
          <a:bodyPr/>
          <a:lstStyle/>
          <a:p>
            <a:r>
              <a:rPr lang="nl-BE" dirty="0"/>
              <a:t>Overzicht</a:t>
            </a:r>
          </a:p>
        </p:txBody>
      </p:sp>
    </p:spTree>
    <p:extLst>
      <p:ext uri="{BB962C8B-B14F-4D97-AF65-F5344CB8AC3E}">
        <p14:creationId xmlns:p14="http://schemas.microsoft.com/office/powerpoint/2010/main" val="2931613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20</a:t>
            </a:fld>
            <a:endParaRPr lang="nl-BE" dirty="0"/>
          </a:p>
        </p:txBody>
      </p:sp>
      <p:sp>
        <p:nvSpPr>
          <p:cNvPr id="4" name="Tijdelijke aanduiding voor inhoud 3"/>
          <p:cNvSpPr>
            <a:spLocks noGrp="1"/>
          </p:cNvSpPr>
          <p:nvPr>
            <p:ph idx="1"/>
          </p:nvPr>
        </p:nvSpPr>
        <p:spPr/>
        <p:txBody>
          <a:bodyPr>
            <a:normAutofit/>
          </a:bodyPr>
          <a:lstStyle/>
          <a:p>
            <a:pPr marL="0" indent="0">
              <a:buNone/>
            </a:pPr>
            <a:r>
              <a:rPr lang="nl-BE" dirty="0"/>
              <a:t>Yogyakarta Principles+10 </a:t>
            </a:r>
            <a:r>
              <a:rPr lang="nl-BE" sz="2000" dirty="0"/>
              <a:t>(</a:t>
            </a:r>
            <a:r>
              <a:rPr lang="en-US" sz="2000" dirty="0"/>
              <a:t>Additional Principles and State Obligations on the Application of International Human Rights Law in Relation to Sexual Orientation, Gender Identity, Gender Expression and Sex Characteristics to Complement the Yogyakarta Principles, 2017)</a:t>
            </a:r>
            <a:endParaRPr lang="nl-BE" sz="2000" dirty="0"/>
          </a:p>
          <a:p>
            <a:pPr marL="0" indent="0">
              <a:buNone/>
            </a:pPr>
            <a:endParaRPr lang="nl-BE" dirty="0"/>
          </a:p>
          <a:p>
            <a:pPr marL="0" indent="0">
              <a:buNone/>
            </a:pPr>
            <a:r>
              <a:rPr lang="nl-BE" dirty="0"/>
              <a:t>“</a:t>
            </a:r>
            <a:r>
              <a:rPr lang="nl-BE" dirty="0" err="1"/>
              <a:t>States</a:t>
            </a:r>
            <a:r>
              <a:rPr lang="nl-BE" dirty="0"/>
              <a:t> </a:t>
            </a:r>
            <a:r>
              <a:rPr lang="nl-BE" dirty="0" err="1"/>
              <a:t>shall</a:t>
            </a:r>
            <a:r>
              <a:rPr lang="nl-BE" dirty="0"/>
              <a:t> issue </a:t>
            </a:r>
            <a:r>
              <a:rPr lang="nl-BE" dirty="0" err="1"/>
              <a:t>birth</a:t>
            </a:r>
            <a:r>
              <a:rPr lang="nl-BE" dirty="0"/>
              <a:t> </a:t>
            </a:r>
            <a:r>
              <a:rPr lang="nl-BE" dirty="0" err="1"/>
              <a:t>certificates</a:t>
            </a:r>
            <a:r>
              <a:rPr lang="nl-BE" dirty="0"/>
              <a:t> </a:t>
            </a:r>
            <a:r>
              <a:rPr lang="nl-BE" dirty="0" err="1"/>
              <a:t>for</a:t>
            </a:r>
            <a:r>
              <a:rPr lang="nl-BE" dirty="0"/>
              <a:t> </a:t>
            </a:r>
            <a:r>
              <a:rPr lang="nl-BE" dirty="0" err="1"/>
              <a:t>children</a:t>
            </a:r>
            <a:r>
              <a:rPr lang="nl-BE" dirty="0"/>
              <a:t> </a:t>
            </a:r>
            <a:r>
              <a:rPr lang="nl-BE" dirty="0" err="1"/>
              <a:t>upon</a:t>
            </a:r>
            <a:r>
              <a:rPr lang="nl-BE" dirty="0"/>
              <a:t> </a:t>
            </a:r>
            <a:r>
              <a:rPr lang="nl-BE" dirty="0" err="1"/>
              <a:t>birth</a:t>
            </a:r>
            <a:r>
              <a:rPr lang="nl-BE" dirty="0"/>
              <a:t> </a:t>
            </a:r>
            <a:r>
              <a:rPr lang="nl-BE" dirty="0" err="1"/>
              <a:t>that</a:t>
            </a:r>
            <a:r>
              <a:rPr lang="nl-BE" dirty="0"/>
              <a:t> </a:t>
            </a:r>
            <a:r>
              <a:rPr lang="nl-BE" dirty="0" err="1"/>
              <a:t>reflect</a:t>
            </a:r>
            <a:r>
              <a:rPr lang="nl-BE" dirty="0"/>
              <a:t> </a:t>
            </a:r>
            <a:r>
              <a:rPr lang="nl-BE" dirty="0" err="1"/>
              <a:t>the</a:t>
            </a:r>
            <a:r>
              <a:rPr lang="nl-BE" dirty="0"/>
              <a:t> </a:t>
            </a:r>
            <a:r>
              <a:rPr lang="nl-BE" dirty="0" err="1"/>
              <a:t>self-identified</a:t>
            </a:r>
            <a:r>
              <a:rPr lang="nl-BE" dirty="0"/>
              <a:t> gender </a:t>
            </a:r>
            <a:r>
              <a:rPr lang="nl-BE" dirty="0" err="1"/>
              <a:t>identity</a:t>
            </a:r>
            <a:r>
              <a:rPr lang="nl-BE" dirty="0"/>
              <a:t> of </a:t>
            </a:r>
            <a:r>
              <a:rPr lang="nl-BE" dirty="0" err="1"/>
              <a:t>the</a:t>
            </a:r>
            <a:r>
              <a:rPr lang="nl-BE" dirty="0"/>
              <a:t> </a:t>
            </a:r>
            <a:r>
              <a:rPr lang="nl-BE" dirty="0" err="1"/>
              <a:t>parents</a:t>
            </a:r>
            <a:r>
              <a:rPr lang="nl-BE" dirty="0"/>
              <a:t>” (</a:t>
            </a:r>
            <a:r>
              <a:rPr lang="nl-BE" dirty="0" err="1"/>
              <a:t>Principle</a:t>
            </a:r>
            <a:r>
              <a:rPr lang="nl-BE" dirty="0"/>
              <a:t> 24)</a:t>
            </a:r>
          </a:p>
        </p:txBody>
      </p:sp>
    </p:spTree>
    <p:extLst>
      <p:ext uri="{BB962C8B-B14F-4D97-AF65-F5344CB8AC3E}">
        <p14:creationId xmlns:p14="http://schemas.microsoft.com/office/powerpoint/2010/main" val="205287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21</a:t>
            </a:fld>
            <a:endParaRPr lang="nl-BE" dirty="0"/>
          </a:p>
        </p:txBody>
      </p:sp>
      <p:sp>
        <p:nvSpPr>
          <p:cNvPr id="4" name="Tijdelijke aanduiding voor inhoud 3"/>
          <p:cNvSpPr>
            <a:spLocks noGrp="1"/>
          </p:cNvSpPr>
          <p:nvPr>
            <p:ph idx="1"/>
          </p:nvPr>
        </p:nvSpPr>
        <p:spPr/>
        <p:txBody>
          <a:bodyPr>
            <a:normAutofit/>
          </a:bodyPr>
          <a:lstStyle/>
          <a:p>
            <a:pPr marL="0" indent="0">
              <a:buNone/>
            </a:pPr>
            <a:r>
              <a:rPr lang="nl-BE" sz="2800" dirty="0"/>
              <a:t>Zweden</a:t>
            </a:r>
          </a:p>
          <a:p>
            <a:pPr marL="0" indent="0">
              <a:buNone/>
            </a:pPr>
            <a:endParaRPr lang="nl-BE" dirty="0"/>
          </a:p>
          <a:p>
            <a:pPr marL="0" indent="0">
              <a:buNone/>
            </a:pPr>
            <a:r>
              <a:rPr lang="nl-BE" dirty="0"/>
              <a:t>Sinds 1 januari 2019: trans ouders worden in geboorteakte van hun kinderen (geboren na aanpassing registratie geslacht) vermeld in overeenstemming met hun wettelijk erkende genderidentiteit</a:t>
            </a:r>
          </a:p>
          <a:p>
            <a:pPr>
              <a:buFontTx/>
              <a:buChar char="-"/>
            </a:pPr>
            <a:r>
              <a:rPr lang="nl-BE" dirty="0"/>
              <a:t>Trans man bevalt van kind = vader</a:t>
            </a:r>
          </a:p>
          <a:p>
            <a:pPr>
              <a:buFontTx/>
              <a:buChar char="-"/>
            </a:pPr>
            <a:r>
              <a:rPr lang="nl-BE" dirty="0"/>
              <a:t>Trans vrouw verwekt kind = moeder</a:t>
            </a:r>
          </a:p>
        </p:txBody>
      </p:sp>
    </p:spTree>
    <p:extLst>
      <p:ext uri="{BB962C8B-B14F-4D97-AF65-F5344CB8AC3E}">
        <p14:creationId xmlns:p14="http://schemas.microsoft.com/office/powerpoint/2010/main" val="80100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B1B3E1E-1561-4992-A264-896EA21FE9DB}"/>
              </a:ext>
            </a:extLst>
          </p:cNvPr>
          <p:cNvSpPr>
            <a:spLocks noGrp="1"/>
          </p:cNvSpPr>
          <p:nvPr>
            <p:ph idx="1"/>
          </p:nvPr>
        </p:nvSpPr>
        <p:spPr/>
        <p:txBody>
          <a:bodyPr/>
          <a:lstStyle/>
          <a:p>
            <a:pPr marL="0" indent="0">
              <a:buNone/>
            </a:pPr>
            <a:r>
              <a:rPr lang="nl-BE" sz="2800" dirty="0"/>
              <a:t>Art. 8 en 14 EVRM, Art. 3, 7 en 8 IVRK</a:t>
            </a:r>
          </a:p>
          <a:p>
            <a:pPr marL="0" indent="0">
              <a:buNone/>
            </a:pPr>
            <a:r>
              <a:rPr lang="nl-BE" sz="2800" dirty="0"/>
              <a:t>Afweging:</a:t>
            </a:r>
          </a:p>
          <a:p>
            <a:r>
              <a:rPr lang="nl-BE" dirty="0"/>
              <a:t>Recht op identiteit </a:t>
            </a:r>
            <a:r>
              <a:rPr lang="nl-BE" u="sng" dirty="0"/>
              <a:t>trans ouder</a:t>
            </a:r>
            <a:r>
              <a:rPr lang="nl-BE" dirty="0"/>
              <a:t>: wettelijk erkende genderidentiteit bepalend voor alle rechten en plichten, ook voor ouder status ?</a:t>
            </a:r>
          </a:p>
          <a:p>
            <a:r>
              <a:rPr lang="nl-BE" dirty="0"/>
              <a:t>Recht op identiteit en primordiaal belang </a:t>
            </a:r>
            <a:r>
              <a:rPr lang="nl-BE" u="sng" dirty="0"/>
              <a:t>kind</a:t>
            </a:r>
            <a:r>
              <a:rPr lang="nl-BE" dirty="0"/>
              <a:t>: ouder geregistreerd volgens biologische/genetische rol in totstandkoming kind, dan wel volgens feitelijke, sociale rol ?</a:t>
            </a:r>
          </a:p>
          <a:p>
            <a:r>
              <a:rPr lang="nl-BE" dirty="0"/>
              <a:t>Belangen van de </a:t>
            </a:r>
            <a:r>
              <a:rPr lang="nl-BE" u="sng" dirty="0"/>
              <a:t>staat</a:t>
            </a:r>
            <a:r>
              <a:rPr lang="nl-BE" dirty="0"/>
              <a:t>: coherente maatschappelijke ordening, elk kind heeft moeder, geen twee vaders met oorspronkelijke afstammingsband ?</a:t>
            </a:r>
          </a:p>
        </p:txBody>
      </p:sp>
      <p:sp>
        <p:nvSpPr>
          <p:cNvPr id="3" name="Tijdelijke aanduiding voor voettekst 2">
            <a:extLst>
              <a:ext uri="{FF2B5EF4-FFF2-40B4-BE49-F238E27FC236}">
                <a16:creationId xmlns:a16="http://schemas.microsoft.com/office/drawing/2014/main" id="{6C767B85-F4A9-4C13-965E-803439A117AF}"/>
              </a:ext>
            </a:extLst>
          </p:cNvPr>
          <p:cNvSpPr>
            <a:spLocks noGrp="1"/>
          </p:cNvSpPr>
          <p:nvPr>
            <p:ph type="ftr" sz="quarter" idx="1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7E01BF2D-8270-4654-9B4E-B09B2AFCE42D}"/>
              </a:ext>
            </a:extLst>
          </p:cNvPr>
          <p:cNvSpPr>
            <a:spLocks noGrp="1"/>
          </p:cNvSpPr>
          <p:nvPr>
            <p:ph type="sldNum" sz="quarter" idx="12"/>
          </p:nvPr>
        </p:nvSpPr>
        <p:spPr/>
        <p:txBody>
          <a:bodyPr/>
          <a:lstStyle/>
          <a:p>
            <a:fld id="{0A297500-7527-634B-90F4-69D0994C32B4}" type="slidenum">
              <a:rPr lang="nl-NL" smtClean="0"/>
              <a:t>22</a:t>
            </a:fld>
            <a:endParaRPr lang="nl-NL"/>
          </a:p>
        </p:txBody>
      </p:sp>
      <p:sp>
        <p:nvSpPr>
          <p:cNvPr id="5" name="Titel 4">
            <a:extLst>
              <a:ext uri="{FF2B5EF4-FFF2-40B4-BE49-F238E27FC236}">
                <a16:creationId xmlns:a16="http://schemas.microsoft.com/office/drawing/2014/main" id="{B313D563-C85B-4162-A9AC-B4F02E3299F3}"/>
              </a:ext>
            </a:extLst>
          </p:cNvPr>
          <p:cNvSpPr>
            <a:spLocks noGrp="1"/>
          </p:cNvSpPr>
          <p:nvPr>
            <p:ph type="title"/>
          </p:nvPr>
        </p:nvSpPr>
        <p:spPr/>
        <p:txBody>
          <a:bodyPr/>
          <a:lstStyle/>
          <a:p>
            <a:r>
              <a:rPr lang="nl-BE" dirty="0"/>
              <a:t>Afstamming t.a.v. trans ouder</a:t>
            </a:r>
          </a:p>
        </p:txBody>
      </p:sp>
    </p:spTree>
    <p:extLst>
      <p:ext uri="{BB962C8B-B14F-4D97-AF65-F5344CB8AC3E}">
        <p14:creationId xmlns:p14="http://schemas.microsoft.com/office/powerpoint/2010/main" val="162063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23</a:t>
            </a:fld>
            <a:endParaRPr lang="nl-BE" dirty="0"/>
          </a:p>
        </p:txBody>
      </p:sp>
      <p:sp>
        <p:nvSpPr>
          <p:cNvPr id="4" name="Tijdelijke aanduiding voor inhoud 3"/>
          <p:cNvSpPr>
            <a:spLocks noGrp="1"/>
          </p:cNvSpPr>
          <p:nvPr>
            <p:ph idx="1"/>
          </p:nvPr>
        </p:nvSpPr>
        <p:spPr/>
        <p:txBody>
          <a:bodyPr>
            <a:normAutofit/>
          </a:bodyPr>
          <a:lstStyle/>
          <a:p>
            <a:pPr marL="0" indent="0">
              <a:buNone/>
            </a:pPr>
            <a:r>
              <a:rPr lang="nl-BE" dirty="0"/>
              <a:t>EHRM 16 juli 2014, nr. 37359/09, </a:t>
            </a:r>
            <a:r>
              <a:rPr lang="nl-BE" dirty="0" err="1"/>
              <a:t>Hämäläinen</a:t>
            </a:r>
            <a:r>
              <a:rPr lang="nl-BE" dirty="0"/>
              <a:t>/Finland, § 75</a:t>
            </a:r>
            <a:endParaRPr lang="en-US" dirty="0"/>
          </a:p>
          <a:p>
            <a:pPr marL="0" indent="0">
              <a:buNone/>
            </a:pPr>
            <a:endParaRPr lang="en-US" dirty="0"/>
          </a:p>
          <a:p>
            <a:pPr marL="0" indent="0">
              <a:buNone/>
            </a:pPr>
            <a:r>
              <a:rPr lang="en-US" dirty="0"/>
              <a:t>“In the absence of a European consensus and taking into account that the case at stake undoubtedly raises sensitive moral or ethical issues, the Court considers that the </a:t>
            </a:r>
            <a:r>
              <a:rPr lang="en-US" u="sng" dirty="0"/>
              <a:t>margin of appreciation </a:t>
            </a:r>
            <a:r>
              <a:rPr lang="en-US" dirty="0"/>
              <a:t>to be afforded to the respondent State must still be a </a:t>
            </a:r>
            <a:r>
              <a:rPr lang="en-US" u="sng" dirty="0"/>
              <a:t>wide one</a:t>
            </a:r>
            <a:r>
              <a:rPr lang="en-US" dirty="0"/>
              <a:t>” </a:t>
            </a:r>
            <a:endParaRPr lang="nl-BE" dirty="0"/>
          </a:p>
        </p:txBody>
      </p:sp>
    </p:spTree>
    <p:extLst>
      <p:ext uri="{BB962C8B-B14F-4D97-AF65-F5344CB8AC3E}">
        <p14:creationId xmlns:p14="http://schemas.microsoft.com/office/powerpoint/2010/main" val="228670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24</a:t>
            </a:fld>
            <a:endParaRPr lang="nl-BE" dirty="0"/>
          </a:p>
        </p:txBody>
      </p:sp>
      <p:sp>
        <p:nvSpPr>
          <p:cNvPr id="4" name="Tijdelijke aanduiding voor inhoud 3"/>
          <p:cNvSpPr>
            <a:spLocks noGrp="1"/>
          </p:cNvSpPr>
          <p:nvPr>
            <p:ph idx="1"/>
          </p:nvPr>
        </p:nvSpPr>
        <p:spPr/>
        <p:txBody>
          <a:bodyPr>
            <a:normAutofit/>
          </a:bodyPr>
          <a:lstStyle/>
          <a:p>
            <a:pPr marL="0" indent="0">
              <a:buNone/>
            </a:pPr>
            <a:r>
              <a:rPr lang="nl-BE" dirty="0"/>
              <a:t>EHRM 10 april 2019 </a:t>
            </a:r>
            <a:r>
              <a:rPr lang="nl-BE" dirty="0" err="1"/>
              <a:t>Advisory</a:t>
            </a:r>
            <a:r>
              <a:rPr lang="nl-BE" dirty="0"/>
              <a:t> opinion (P16-2018-001):</a:t>
            </a:r>
            <a:endParaRPr lang="en-US" dirty="0"/>
          </a:p>
          <a:p>
            <a:pPr marL="0" indent="0">
              <a:buNone/>
            </a:pPr>
            <a:endParaRPr lang="en-US" dirty="0"/>
          </a:p>
          <a:p>
            <a:pPr marL="0" indent="0">
              <a:buNone/>
            </a:pPr>
            <a:r>
              <a:rPr lang="en-US" dirty="0"/>
              <a:t>“The Court also observes that an individual’s identity is less directly at stake </a:t>
            </a:r>
            <a:r>
              <a:rPr lang="en-US" u="sng" dirty="0"/>
              <a:t>where the issue is not the very principle of the establishment or recognition of his or her parentage</a:t>
            </a:r>
            <a:r>
              <a:rPr lang="en-US" dirty="0"/>
              <a:t>, but rather the means to be implemented to that end. Accordingly, the Court considers that the choice of means by which to permit recognition of the legal relationship between the child and the intended parents falls within the State’s margin of appreciation.” </a:t>
            </a:r>
            <a:endParaRPr lang="nl-BE" dirty="0"/>
          </a:p>
        </p:txBody>
      </p:sp>
    </p:spTree>
    <p:extLst>
      <p:ext uri="{BB962C8B-B14F-4D97-AF65-F5344CB8AC3E}">
        <p14:creationId xmlns:p14="http://schemas.microsoft.com/office/powerpoint/2010/main" val="558463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F7487B-34FC-4D26-A598-6E968CC2C8D3}"/>
              </a:ext>
            </a:extLst>
          </p:cNvPr>
          <p:cNvSpPr>
            <a:spLocks noGrp="1"/>
          </p:cNvSpPr>
          <p:nvPr>
            <p:ph idx="1"/>
          </p:nvPr>
        </p:nvSpPr>
        <p:spPr/>
        <p:txBody>
          <a:bodyPr/>
          <a:lstStyle/>
          <a:p>
            <a:pPr marL="0" indent="0">
              <a:buNone/>
            </a:pPr>
            <a:r>
              <a:rPr lang="nl-BE" sz="2800" dirty="0"/>
              <a:t>Hangende zaken EHRM:</a:t>
            </a:r>
          </a:p>
          <a:p>
            <a:pPr marL="0" indent="0">
              <a:buNone/>
            </a:pPr>
            <a:endParaRPr lang="nl-BE" dirty="0"/>
          </a:p>
          <a:p>
            <a:pPr>
              <a:buFontTx/>
              <a:buChar char="-"/>
            </a:pPr>
            <a:r>
              <a:rPr lang="nl-BE" dirty="0"/>
              <a:t>OH en GH v. Duitsland (nr. 53568/18 en 54741/18) : trans man geregistreerd als moeder</a:t>
            </a:r>
          </a:p>
          <a:p>
            <a:pPr>
              <a:buFontTx/>
              <a:buChar char="-"/>
            </a:pPr>
            <a:r>
              <a:rPr lang="nl-BE" dirty="0"/>
              <a:t>AH e.a. v. Duitsland (nr. 7246/20) : trans vrouw geregistreerd als vader</a:t>
            </a:r>
          </a:p>
        </p:txBody>
      </p:sp>
      <p:sp>
        <p:nvSpPr>
          <p:cNvPr id="3" name="Tijdelijke aanduiding voor voettekst 2">
            <a:extLst>
              <a:ext uri="{FF2B5EF4-FFF2-40B4-BE49-F238E27FC236}">
                <a16:creationId xmlns:a16="http://schemas.microsoft.com/office/drawing/2014/main" id="{CE8063FE-5FA8-4A01-B0A0-39F11A507D06}"/>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69B6B74F-0B74-4C25-B34D-9754955AFC63}"/>
              </a:ext>
            </a:extLst>
          </p:cNvPr>
          <p:cNvSpPr>
            <a:spLocks noGrp="1"/>
          </p:cNvSpPr>
          <p:nvPr>
            <p:ph type="sldNum" sz="quarter" idx="12"/>
          </p:nvPr>
        </p:nvSpPr>
        <p:spPr/>
        <p:txBody>
          <a:bodyPr/>
          <a:lstStyle/>
          <a:p>
            <a:fld id="{0A297500-7527-634B-90F4-69D0994C32B4}" type="slidenum">
              <a:rPr lang="nl-NL" smtClean="0"/>
              <a:t>25</a:t>
            </a:fld>
            <a:endParaRPr lang="nl-NL"/>
          </a:p>
        </p:txBody>
      </p:sp>
      <p:sp>
        <p:nvSpPr>
          <p:cNvPr id="5" name="Titel 4">
            <a:extLst>
              <a:ext uri="{FF2B5EF4-FFF2-40B4-BE49-F238E27FC236}">
                <a16:creationId xmlns:a16="http://schemas.microsoft.com/office/drawing/2014/main" id="{CD340F48-081C-4414-8E8F-45E14E85B670}"/>
              </a:ext>
            </a:extLst>
          </p:cNvPr>
          <p:cNvSpPr>
            <a:spLocks noGrp="1"/>
          </p:cNvSpPr>
          <p:nvPr>
            <p:ph type="title"/>
          </p:nvPr>
        </p:nvSpPr>
        <p:spPr/>
        <p:txBody>
          <a:bodyPr/>
          <a:lstStyle/>
          <a:p>
            <a:r>
              <a:rPr lang="nl-BE" dirty="0"/>
              <a:t>Afstamming t.a.v. trans ouder</a:t>
            </a:r>
          </a:p>
        </p:txBody>
      </p:sp>
    </p:spTree>
    <p:extLst>
      <p:ext uri="{BB962C8B-B14F-4D97-AF65-F5344CB8AC3E}">
        <p14:creationId xmlns:p14="http://schemas.microsoft.com/office/powerpoint/2010/main" val="336654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26</a:t>
            </a:fld>
            <a:endParaRPr lang="nl-BE" dirty="0"/>
          </a:p>
        </p:txBody>
      </p:sp>
      <p:sp>
        <p:nvSpPr>
          <p:cNvPr id="4" name="Tijdelijke aanduiding voor inhoud 3"/>
          <p:cNvSpPr>
            <a:spLocks noGrp="1"/>
          </p:cNvSpPr>
          <p:nvPr>
            <p:ph idx="1"/>
          </p:nvPr>
        </p:nvSpPr>
        <p:spPr>
          <a:xfrm>
            <a:off x="576000" y="1443210"/>
            <a:ext cx="11041200" cy="4676790"/>
          </a:xfrm>
        </p:spPr>
        <p:txBody>
          <a:bodyPr>
            <a:normAutofit/>
          </a:bodyPr>
          <a:lstStyle/>
          <a:p>
            <a:pPr marL="0" indent="0">
              <a:buNone/>
            </a:pPr>
            <a:r>
              <a:rPr lang="nl-BE" sz="2800" dirty="0"/>
              <a:t>België:</a:t>
            </a:r>
          </a:p>
          <a:p>
            <a:pPr>
              <a:buFontTx/>
              <a:buChar char="-"/>
            </a:pPr>
            <a:r>
              <a:rPr lang="nl-BE" sz="2800" dirty="0"/>
              <a:t>Kinderen geboren voor aanpassing registratie geslacht</a:t>
            </a:r>
            <a:endParaRPr lang="nl-BE" dirty="0"/>
          </a:p>
          <a:p>
            <a:pPr marL="457200" lvl="1" indent="0">
              <a:buNone/>
            </a:pPr>
            <a:r>
              <a:rPr lang="nl-BE" dirty="0"/>
              <a:t>Aanpassing registratie geslacht laat de afstamming t.a.v. reeds geboren kinderen (en daaruit voortvloeiende rechten, bevoegdheden en verplichtingen) onverlet (art. 135/2 § 1 oud BW)</a:t>
            </a:r>
          </a:p>
          <a:p>
            <a:pPr>
              <a:buFontTx/>
              <a:buChar char="-"/>
            </a:pPr>
            <a:endParaRPr lang="nl-BE" dirty="0"/>
          </a:p>
          <a:p>
            <a:pPr marL="0" indent="0">
              <a:buNone/>
            </a:pPr>
            <a:r>
              <a:rPr lang="nl-BE" dirty="0"/>
              <a:t>	</a:t>
            </a:r>
          </a:p>
        </p:txBody>
      </p:sp>
      <p:pic>
        <p:nvPicPr>
          <p:cNvPr id="5" name="Afbeelding 4"/>
          <p:cNvPicPr>
            <a:picLocks noChangeAspect="1"/>
          </p:cNvPicPr>
          <p:nvPr/>
        </p:nvPicPr>
        <p:blipFill>
          <a:blip r:embed="rId2"/>
          <a:stretch>
            <a:fillRect/>
          </a:stretch>
        </p:blipFill>
        <p:spPr>
          <a:xfrm>
            <a:off x="8192550" y="3504471"/>
            <a:ext cx="3842825" cy="3188278"/>
          </a:xfrm>
          <a:prstGeom prst="rect">
            <a:avLst/>
          </a:prstGeom>
          <a:ln>
            <a:solidFill>
              <a:schemeClr val="tx1"/>
            </a:solidFill>
          </a:ln>
        </p:spPr>
      </p:pic>
    </p:spTree>
    <p:extLst>
      <p:ext uri="{BB962C8B-B14F-4D97-AF65-F5344CB8AC3E}">
        <p14:creationId xmlns:p14="http://schemas.microsoft.com/office/powerpoint/2010/main" val="2982987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509311"/>
            <a:ext cx="11041200" cy="4610689"/>
          </a:xfrm>
        </p:spPr>
        <p:txBody>
          <a:bodyPr/>
          <a:lstStyle/>
          <a:p>
            <a:pPr>
              <a:buFontTx/>
              <a:buChar char="-"/>
            </a:pPr>
            <a:r>
              <a:rPr lang="nl-BE" sz="2800" dirty="0"/>
              <a:t>Kinderen geboren na aanpassing registratie geslacht </a:t>
            </a:r>
            <a:r>
              <a:rPr lang="nl-BE" sz="2000" dirty="0"/>
              <a:t>(art. 135/2 § 2 oud BW)</a:t>
            </a:r>
            <a:endParaRPr lang="nl-BE" sz="2800" dirty="0"/>
          </a:p>
          <a:p>
            <a:pPr marL="0" indent="0">
              <a:buNone/>
            </a:pPr>
            <a:endParaRPr lang="nl-BE" dirty="0"/>
          </a:p>
          <a:p>
            <a:pPr marL="0" indent="0">
              <a:buNone/>
            </a:pPr>
            <a:endParaRPr lang="nl-BE" dirty="0"/>
          </a:p>
          <a:p>
            <a:pPr marL="0" indent="0">
              <a:buNone/>
            </a:pPr>
            <a:endParaRPr lang="en-US" dirty="0"/>
          </a:p>
          <a:p>
            <a:pPr marL="0" indent="0">
              <a:buNone/>
            </a:pPr>
            <a:endParaRPr lang="en-US"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27</a:t>
            </a:fld>
            <a:endParaRPr lang="nl-NL"/>
          </a:p>
        </p:txBody>
      </p:sp>
      <p:sp>
        <p:nvSpPr>
          <p:cNvPr id="5" name="Titel 4"/>
          <p:cNvSpPr>
            <a:spLocks noGrp="1"/>
          </p:cNvSpPr>
          <p:nvPr>
            <p:ph type="title"/>
          </p:nvPr>
        </p:nvSpPr>
        <p:spPr/>
        <p:txBody>
          <a:bodyPr/>
          <a:lstStyle/>
          <a:p>
            <a:r>
              <a:rPr lang="nl-BE" dirty="0"/>
              <a:t>Afstamming t.a.v. trans ouder</a:t>
            </a:r>
            <a:endParaRPr lang="en-US" dirty="0"/>
          </a:p>
        </p:txBody>
      </p:sp>
      <p:pic>
        <p:nvPicPr>
          <p:cNvPr id="7" name="Afbeelding 6"/>
          <p:cNvPicPr>
            <a:picLocks noChangeAspect="1"/>
          </p:cNvPicPr>
          <p:nvPr/>
        </p:nvPicPr>
        <p:blipFill>
          <a:blip r:embed="rId2"/>
          <a:stretch>
            <a:fillRect/>
          </a:stretch>
        </p:blipFill>
        <p:spPr>
          <a:xfrm>
            <a:off x="983569" y="2258458"/>
            <a:ext cx="7646917" cy="3591734"/>
          </a:xfrm>
          <a:prstGeom prst="rect">
            <a:avLst/>
          </a:prstGeom>
        </p:spPr>
      </p:pic>
      <p:pic>
        <p:nvPicPr>
          <p:cNvPr id="8" name="Afbeelding 7"/>
          <p:cNvPicPr>
            <a:picLocks noChangeAspect="1"/>
          </p:cNvPicPr>
          <p:nvPr/>
        </p:nvPicPr>
        <p:blipFill>
          <a:blip r:embed="rId3"/>
          <a:stretch>
            <a:fillRect/>
          </a:stretch>
        </p:blipFill>
        <p:spPr>
          <a:xfrm>
            <a:off x="7316991" y="2564276"/>
            <a:ext cx="2426418" cy="3645724"/>
          </a:xfrm>
          <a:prstGeom prst="rect">
            <a:avLst/>
          </a:prstGeom>
        </p:spPr>
      </p:pic>
    </p:spTree>
    <p:extLst>
      <p:ext uri="{BB962C8B-B14F-4D97-AF65-F5344CB8AC3E}">
        <p14:creationId xmlns:p14="http://schemas.microsoft.com/office/powerpoint/2010/main" val="1210752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28</a:t>
            </a:fld>
            <a:endParaRPr lang="nl-BE" dirty="0"/>
          </a:p>
        </p:txBody>
      </p:sp>
      <p:sp>
        <p:nvSpPr>
          <p:cNvPr id="4" name="Tijdelijke aanduiding voor inhoud 3"/>
          <p:cNvSpPr>
            <a:spLocks noGrp="1"/>
          </p:cNvSpPr>
          <p:nvPr>
            <p:ph idx="1"/>
          </p:nvPr>
        </p:nvSpPr>
        <p:spPr>
          <a:xfrm>
            <a:off x="576000" y="1442301"/>
            <a:ext cx="11041200" cy="4677699"/>
          </a:xfrm>
        </p:spPr>
        <p:txBody>
          <a:bodyPr>
            <a:normAutofit/>
          </a:bodyPr>
          <a:lstStyle/>
          <a:p>
            <a:pPr>
              <a:lnSpc>
                <a:spcPct val="120000"/>
              </a:lnSpc>
              <a:buFontTx/>
              <a:buChar char="-"/>
            </a:pPr>
            <a:r>
              <a:rPr lang="nl-BE" sz="2600" dirty="0"/>
              <a:t>Kinderen geboren na aanpassing registratie geslacht (art. 135/2 § 2 oud BW)</a:t>
            </a:r>
          </a:p>
          <a:p>
            <a:pPr marL="0" indent="0">
              <a:lnSpc>
                <a:spcPct val="120000"/>
              </a:lnSpc>
              <a:buNone/>
            </a:pPr>
            <a:endParaRPr lang="nl-BE" sz="1800" dirty="0"/>
          </a:p>
          <a:p>
            <a:pPr marL="514350" indent="-514350">
              <a:buAutoNum type="arabicParenBoth"/>
            </a:pPr>
            <a:r>
              <a:rPr lang="nl-BE" sz="2600" b="1" dirty="0"/>
              <a:t>Trans man baart kind</a:t>
            </a:r>
            <a:r>
              <a:rPr lang="nl-BE" sz="2600" dirty="0"/>
              <a:t>: regels afstamming van moederszijde zijn naar analogie van toepassing</a:t>
            </a:r>
          </a:p>
          <a:p>
            <a:pPr lvl="2">
              <a:buFontTx/>
              <a:buChar char="-"/>
            </a:pPr>
            <a:r>
              <a:rPr lang="nl-BE" sz="2400" dirty="0">
                <a:solidFill>
                  <a:srgbClr val="00B0F0"/>
                </a:solidFill>
              </a:rPr>
              <a:t>Strijdig met recht op eerbieding privéleven (art. 8 EVRM)?</a:t>
            </a:r>
          </a:p>
          <a:p>
            <a:pPr lvl="2">
              <a:buFontTx/>
              <a:buChar char="-"/>
            </a:pPr>
            <a:r>
              <a:rPr lang="nl-BE" sz="2400" dirty="0">
                <a:solidFill>
                  <a:srgbClr val="2F4D5D"/>
                </a:solidFill>
              </a:rPr>
              <a:t>Art. 312 oud BW: Het kind heeft als moeder de </a:t>
            </a:r>
            <a:r>
              <a:rPr lang="nl-BE" sz="2400" i="1" dirty="0">
                <a:solidFill>
                  <a:srgbClr val="2F4D5D"/>
                </a:solidFill>
              </a:rPr>
              <a:t>persoon </a:t>
            </a:r>
            <a:r>
              <a:rPr lang="nl-BE" sz="2400" dirty="0">
                <a:solidFill>
                  <a:srgbClr val="2F4D5D"/>
                </a:solidFill>
              </a:rPr>
              <a:t>die als zodanig in de akte van geboorte is vermeld. Afstamming van moederszijde kan worden betwist door (o.a.) </a:t>
            </a:r>
            <a:r>
              <a:rPr lang="nl-BE" sz="2400" i="1" dirty="0">
                <a:solidFill>
                  <a:srgbClr val="2F4D5D"/>
                </a:solidFill>
              </a:rPr>
              <a:t>de vrouw </a:t>
            </a:r>
            <a:r>
              <a:rPr lang="nl-BE" sz="2400" dirty="0">
                <a:solidFill>
                  <a:srgbClr val="2F4D5D"/>
                </a:solidFill>
              </a:rPr>
              <a:t>ten opzichte van wie de afstamming is vastgesteld.</a:t>
            </a:r>
          </a:p>
          <a:p>
            <a:pPr marL="0" indent="0">
              <a:buNone/>
            </a:pPr>
            <a:endParaRPr lang="nl-BE" dirty="0"/>
          </a:p>
          <a:p>
            <a:pPr>
              <a:buFontTx/>
              <a:buChar char="-"/>
            </a:pPr>
            <a:endParaRPr lang="nl-BE" dirty="0"/>
          </a:p>
          <a:p>
            <a:pPr marL="0" indent="0">
              <a:buNone/>
            </a:pPr>
            <a:endParaRPr lang="nl-BE" dirty="0"/>
          </a:p>
        </p:txBody>
      </p:sp>
    </p:spTree>
    <p:extLst>
      <p:ext uri="{BB962C8B-B14F-4D97-AF65-F5344CB8AC3E}">
        <p14:creationId xmlns:p14="http://schemas.microsoft.com/office/powerpoint/2010/main" val="379308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29</a:t>
            </a:fld>
            <a:endParaRPr lang="nl-BE" dirty="0"/>
          </a:p>
        </p:txBody>
      </p:sp>
      <p:sp>
        <p:nvSpPr>
          <p:cNvPr id="4" name="Tijdelijke aanduiding voor inhoud 3"/>
          <p:cNvSpPr>
            <a:spLocks noGrp="1"/>
          </p:cNvSpPr>
          <p:nvPr>
            <p:ph idx="1"/>
          </p:nvPr>
        </p:nvSpPr>
        <p:spPr>
          <a:xfrm>
            <a:off x="576000" y="1442301"/>
            <a:ext cx="11041200" cy="4677699"/>
          </a:xfrm>
        </p:spPr>
        <p:txBody>
          <a:bodyPr>
            <a:normAutofit/>
          </a:bodyPr>
          <a:lstStyle/>
          <a:p>
            <a:pPr marL="514350" indent="-514350">
              <a:lnSpc>
                <a:spcPct val="120000"/>
              </a:lnSpc>
              <a:buAutoNum type="arabicParenBoth"/>
            </a:pPr>
            <a:r>
              <a:rPr lang="nl-BE" sz="2600" b="1" dirty="0"/>
              <a:t>Trans man baart kind</a:t>
            </a:r>
            <a:r>
              <a:rPr lang="nl-BE" sz="2600" dirty="0"/>
              <a:t>:</a:t>
            </a:r>
          </a:p>
          <a:p>
            <a:pPr lvl="2">
              <a:lnSpc>
                <a:spcPct val="120000"/>
              </a:lnSpc>
              <a:buFontTx/>
              <a:buChar char="-"/>
            </a:pPr>
            <a:r>
              <a:rPr lang="nl-BE" sz="2400" dirty="0">
                <a:solidFill>
                  <a:srgbClr val="00B0F0"/>
                </a:solidFill>
              </a:rPr>
              <a:t>Vgl. Duitsland: BGH 6/9/2017: </a:t>
            </a:r>
            <a:r>
              <a:rPr lang="nl-BE" sz="2400" dirty="0">
                <a:solidFill>
                  <a:srgbClr val="2F4D5D"/>
                </a:solidFill>
              </a:rPr>
              <a:t>trans man die na aanpassing registratie geslacht bevallen is van een kind, is wettelijk </a:t>
            </a:r>
            <a:r>
              <a:rPr lang="nl-BE" sz="2400" u="sng" dirty="0">
                <a:solidFill>
                  <a:srgbClr val="2F4D5D"/>
                </a:solidFill>
              </a:rPr>
              <a:t>moeder</a:t>
            </a:r>
            <a:r>
              <a:rPr lang="nl-BE" sz="2400" dirty="0">
                <a:solidFill>
                  <a:srgbClr val="2F4D5D"/>
                </a:solidFill>
              </a:rPr>
              <a:t> van dat kind en wordt in geboorteakte als moeder vermeld onder zijn vrouwelijke voornaam</a:t>
            </a:r>
          </a:p>
          <a:p>
            <a:pPr lvl="3">
              <a:lnSpc>
                <a:spcPct val="120000"/>
              </a:lnSpc>
              <a:buFontTx/>
              <a:buChar char="-"/>
            </a:pPr>
            <a:r>
              <a:rPr lang="nl-BE" sz="2000" dirty="0">
                <a:solidFill>
                  <a:srgbClr val="2F4D5D"/>
                </a:solidFill>
              </a:rPr>
              <a:t>§ 11 TSG </a:t>
            </a:r>
            <a:r>
              <a:rPr lang="de-DE" sz="2000" dirty="0"/>
              <a:t>die Entscheidung, dass ein Transsexueller als dem anderen Geschlecht zugehörig anzusehen ist, das Rechtsverhältnis zwischen ihm und seinen Kindern unberührt lässt : </a:t>
            </a:r>
            <a:r>
              <a:rPr lang="de-DE" sz="2000" dirty="0" err="1"/>
              <a:t>is</a:t>
            </a:r>
            <a:r>
              <a:rPr lang="de-DE" sz="2000" dirty="0"/>
              <a:t> </a:t>
            </a:r>
            <a:r>
              <a:rPr lang="de-DE" sz="2000" dirty="0" err="1"/>
              <a:t>ook</a:t>
            </a:r>
            <a:r>
              <a:rPr lang="de-DE" sz="2000" dirty="0"/>
              <a:t> van </a:t>
            </a:r>
            <a:r>
              <a:rPr lang="de-DE" sz="2000" dirty="0" err="1"/>
              <a:t>toepassing</a:t>
            </a:r>
            <a:r>
              <a:rPr lang="de-DE" sz="2000" dirty="0"/>
              <a:t> </a:t>
            </a:r>
            <a:r>
              <a:rPr lang="de-DE" sz="2000" dirty="0" err="1"/>
              <a:t>op</a:t>
            </a:r>
            <a:r>
              <a:rPr lang="de-DE" sz="2000" dirty="0"/>
              <a:t> </a:t>
            </a:r>
            <a:r>
              <a:rPr lang="de-DE" sz="2000" dirty="0" err="1"/>
              <a:t>kinderen</a:t>
            </a:r>
            <a:r>
              <a:rPr lang="de-DE" sz="2000" dirty="0"/>
              <a:t> geboren na de </a:t>
            </a:r>
            <a:r>
              <a:rPr lang="de-DE" sz="2000" dirty="0" err="1"/>
              <a:t>geslachtsverandering</a:t>
            </a:r>
            <a:endParaRPr lang="de-DE" sz="2000" dirty="0"/>
          </a:p>
          <a:p>
            <a:pPr lvl="3">
              <a:lnSpc>
                <a:spcPct val="120000"/>
              </a:lnSpc>
              <a:buFontTx/>
              <a:buChar char="-"/>
            </a:pPr>
            <a:r>
              <a:rPr lang="de-DE" sz="2000" dirty="0" err="1">
                <a:solidFill>
                  <a:srgbClr val="2F4D5D"/>
                </a:solidFill>
              </a:rPr>
              <a:t>Geen</a:t>
            </a:r>
            <a:r>
              <a:rPr lang="de-DE" sz="2000" dirty="0">
                <a:solidFill>
                  <a:srgbClr val="2F4D5D"/>
                </a:solidFill>
              </a:rPr>
              <a:t> </a:t>
            </a:r>
            <a:r>
              <a:rPr lang="de-DE" sz="2000" dirty="0" err="1">
                <a:solidFill>
                  <a:srgbClr val="2F4D5D"/>
                </a:solidFill>
              </a:rPr>
              <a:t>schending</a:t>
            </a:r>
            <a:r>
              <a:rPr lang="de-DE" sz="2000" dirty="0">
                <a:solidFill>
                  <a:srgbClr val="2F4D5D"/>
                </a:solidFill>
              </a:rPr>
              <a:t> </a:t>
            </a:r>
            <a:r>
              <a:rPr lang="de-DE" sz="2000" dirty="0" err="1">
                <a:solidFill>
                  <a:srgbClr val="2F4D5D"/>
                </a:solidFill>
              </a:rPr>
              <a:t>grondrechten</a:t>
            </a:r>
            <a:r>
              <a:rPr lang="de-DE" sz="2000" dirty="0">
                <a:solidFill>
                  <a:srgbClr val="2F4D5D"/>
                </a:solidFill>
              </a:rPr>
              <a:t> van </a:t>
            </a:r>
            <a:r>
              <a:rPr lang="de-DE" sz="2000" dirty="0" err="1">
                <a:solidFill>
                  <a:srgbClr val="2F4D5D"/>
                </a:solidFill>
              </a:rPr>
              <a:t>ouder</a:t>
            </a:r>
            <a:r>
              <a:rPr lang="de-DE" sz="2000" dirty="0">
                <a:solidFill>
                  <a:srgbClr val="2F4D5D"/>
                </a:solidFill>
              </a:rPr>
              <a:t> en </a:t>
            </a:r>
            <a:r>
              <a:rPr lang="de-DE" sz="2000" dirty="0" err="1">
                <a:solidFill>
                  <a:srgbClr val="2F4D5D"/>
                </a:solidFill>
              </a:rPr>
              <a:t>kind</a:t>
            </a:r>
            <a:endParaRPr lang="nl-BE" sz="2000" dirty="0">
              <a:solidFill>
                <a:srgbClr val="2F4D5D"/>
              </a:solidFill>
            </a:endParaRPr>
          </a:p>
        </p:txBody>
      </p:sp>
    </p:spTree>
    <p:extLst>
      <p:ext uri="{BB962C8B-B14F-4D97-AF65-F5344CB8AC3E}">
        <p14:creationId xmlns:p14="http://schemas.microsoft.com/office/powerpoint/2010/main" val="113285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945593-6634-4713-A3AD-D2EA9E67570F}"/>
              </a:ext>
            </a:extLst>
          </p:cNvPr>
          <p:cNvSpPr>
            <a:spLocks noGrp="1"/>
          </p:cNvSpPr>
          <p:nvPr>
            <p:ph idx="1"/>
          </p:nvPr>
        </p:nvSpPr>
        <p:spPr/>
        <p:txBody>
          <a:bodyPr/>
          <a:lstStyle/>
          <a:p>
            <a:r>
              <a:rPr lang="nl-BE" dirty="0"/>
              <a:t>Registratie van geslacht: verplicht, voor elke persoon, in geboorteakte, M/V</a:t>
            </a:r>
          </a:p>
          <a:p>
            <a:pPr lvl="1"/>
            <a:r>
              <a:rPr lang="nl-BE" dirty="0"/>
              <a:t>ook voor </a:t>
            </a:r>
            <a:r>
              <a:rPr lang="nl-BE" dirty="0" err="1"/>
              <a:t>intersekse</a:t>
            </a:r>
            <a:r>
              <a:rPr lang="nl-BE" dirty="0"/>
              <a:t> kinderen (3 m)</a:t>
            </a:r>
          </a:p>
          <a:p>
            <a:r>
              <a:rPr lang="nl-BE" dirty="0"/>
              <a:t>Staat van de persoon</a:t>
            </a:r>
          </a:p>
          <a:p>
            <a:r>
              <a:rPr lang="nl-BE" dirty="0"/>
              <a:t>Vermelding op ID, paspoort, verwerkt in Rijksregisternummer</a:t>
            </a:r>
          </a:p>
          <a:p>
            <a:pPr marL="457200" lvl="1" indent="0">
              <a:buNone/>
            </a:pPr>
            <a:endParaRPr lang="nl-BE" dirty="0"/>
          </a:p>
        </p:txBody>
      </p:sp>
      <p:sp>
        <p:nvSpPr>
          <p:cNvPr id="3" name="Tijdelijke aanduiding voor voettekst 2">
            <a:extLst>
              <a:ext uri="{FF2B5EF4-FFF2-40B4-BE49-F238E27FC236}">
                <a16:creationId xmlns:a16="http://schemas.microsoft.com/office/drawing/2014/main" id="{07B9A27F-4C04-4BA3-A7CC-FB705EADE9F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D08C1619-DC41-4708-BD11-1FA31A50B796}"/>
              </a:ext>
            </a:extLst>
          </p:cNvPr>
          <p:cNvSpPr>
            <a:spLocks noGrp="1"/>
          </p:cNvSpPr>
          <p:nvPr>
            <p:ph type="sldNum" sz="quarter" idx="12"/>
          </p:nvPr>
        </p:nvSpPr>
        <p:spPr/>
        <p:txBody>
          <a:bodyPr/>
          <a:lstStyle/>
          <a:p>
            <a:fld id="{0A297500-7527-634B-90F4-69D0994C32B4}" type="slidenum">
              <a:rPr lang="nl-NL" smtClean="0"/>
              <a:t>3</a:t>
            </a:fld>
            <a:endParaRPr lang="nl-NL"/>
          </a:p>
        </p:txBody>
      </p:sp>
      <p:sp>
        <p:nvSpPr>
          <p:cNvPr id="5" name="Titel 4">
            <a:extLst>
              <a:ext uri="{FF2B5EF4-FFF2-40B4-BE49-F238E27FC236}">
                <a16:creationId xmlns:a16="http://schemas.microsoft.com/office/drawing/2014/main" id="{F1F0F27D-6938-4271-A8ED-14CDBFDABC81}"/>
              </a:ext>
            </a:extLst>
          </p:cNvPr>
          <p:cNvSpPr>
            <a:spLocks noGrp="1"/>
          </p:cNvSpPr>
          <p:nvPr>
            <p:ph type="title"/>
          </p:nvPr>
        </p:nvSpPr>
        <p:spPr/>
        <p:txBody>
          <a:bodyPr/>
          <a:lstStyle/>
          <a:p>
            <a:r>
              <a:rPr lang="nl-BE" dirty="0"/>
              <a:t>Huidige situatie in België</a:t>
            </a:r>
          </a:p>
        </p:txBody>
      </p:sp>
    </p:spTree>
    <p:extLst>
      <p:ext uri="{BB962C8B-B14F-4D97-AF65-F5344CB8AC3E}">
        <p14:creationId xmlns:p14="http://schemas.microsoft.com/office/powerpoint/2010/main" val="107883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30</a:t>
            </a:fld>
            <a:endParaRPr lang="nl-BE" dirty="0"/>
          </a:p>
        </p:txBody>
      </p:sp>
      <p:sp>
        <p:nvSpPr>
          <p:cNvPr id="4" name="Tijdelijke aanduiding voor inhoud 3"/>
          <p:cNvSpPr>
            <a:spLocks noGrp="1"/>
          </p:cNvSpPr>
          <p:nvPr>
            <p:ph idx="1"/>
          </p:nvPr>
        </p:nvSpPr>
        <p:spPr>
          <a:xfrm>
            <a:off x="576000" y="1442301"/>
            <a:ext cx="11041200" cy="4677699"/>
          </a:xfrm>
        </p:spPr>
        <p:txBody>
          <a:bodyPr>
            <a:normAutofit/>
          </a:bodyPr>
          <a:lstStyle/>
          <a:p>
            <a:pPr marL="514350" indent="-514350">
              <a:lnSpc>
                <a:spcPct val="120000"/>
              </a:lnSpc>
              <a:buAutoNum type="arabicParenBoth"/>
            </a:pPr>
            <a:r>
              <a:rPr lang="nl-BE" sz="2600" b="1" dirty="0"/>
              <a:t>Trans man baart kind</a:t>
            </a:r>
            <a:r>
              <a:rPr lang="nl-BE" sz="2600" dirty="0"/>
              <a:t>:</a:t>
            </a:r>
          </a:p>
          <a:p>
            <a:pPr lvl="2">
              <a:lnSpc>
                <a:spcPct val="120000"/>
              </a:lnSpc>
              <a:buFontTx/>
              <a:buChar char="-"/>
            </a:pPr>
            <a:r>
              <a:rPr lang="nl-BE" sz="2400" dirty="0">
                <a:solidFill>
                  <a:srgbClr val="00B0F0"/>
                </a:solidFill>
              </a:rPr>
              <a:t>Vgl. UK: </a:t>
            </a:r>
            <a:r>
              <a:rPr lang="nl-BE" sz="2400" dirty="0" err="1">
                <a:solidFill>
                  <a:srgbClr val="00B0F0"/>
                </a:solidFill>
              </a:rPr>
              <a:t>McConnell</a:t>
            </a:r>
            <a:r>
              <a:rPr lang="nl-BE" sz="2400" dirty="0">
                <a:solidFill>
                  <a:srgbClr val="00B0F0"/>
                </a:solidFill>
              </a:rPr>
              <a:t> </a:t>
            </a:r>
            <a:r>
              <a:rPr lang="nl-BE" sz="2400" dirty="0" err="1">
                <a:solidFill>
                  <a:srgbClr val="00B0F0"/>
                </a:solidFill>
              </a:rPr>
              <a:t>and</a:t>
            </a:r>
            <a:r>
              <a:rPr lang="nl-BE" sz="2400" dirty="0">
                <a:solidFill>
                  <a:srgbClr val="00B0F0"/>
                </a:solidFill>
              </a:rPr>
              <a:t> YY v </a:t>
            </a:r>
            <a:r>
              <a:rPr lang="nl-BE" sz="2400" dirty="0" err="1">
                <a:solidFill>
                  <a:srgbClr val="00B0F0"/>
                </a:solidFill>
              </a:rPr>
              <a:t>Registrar</a:t>
            </a:r>
            <a:r>
              <a:rPr lang="nl-BE" sz="2400" dirty="0">
                <a:solidFill>
                  <a:srgbClr val="00B0F0"/>
                </a:solidFill>
              </a:rPr>
              <a:t> General</a:t>
            </a:r>
            <a:r>
              <a:rPr lang="nl-BE" sz="2400" dirty="0">
                <a:solidFill>
                  <a:srgbClr val="2F4D5D"/>
                </a:solidFill>
              </a:rPr>
              <a:t>: vordering om als vader of ouder te worden geregistreerd, in plaats van als </a:t>
            </a:r>
            <a:r>
              <a:rPr lang="nl-BE" sz="2400" u="sng" dirty="0">
                <a:solidFill>
                  <a:srgbClr val="2F4D5D"/>
                </a:solidFill>
              </a:rPr>
              <a:t>moeder</a:t>
            </a:r>
            <a:r>
              <a:rPr lang="nl-BE" sz="2400" dirty="0">
                <a:solidFill>
                  <a:srgbClr val="2F4D5D"/>
                </a:solidFill>
              </a:rPr>
              <a:t>, afgewezen. </a:t>
            </a:r>
          </a:p>
          <a:p>
            <a:pPr marL="914400" lvl="2" indent="0">
              <a:lnSpc>
                <a:spcPct val="120000"/>
              </a:lnSpc>
              <a:buNone/>
            </a:pPr>
            <a:r>
              <a:rPr lang="nl-BE" sz="2400" dirty="0">
                <a:solidFill>
                  <a:srgbClr val="2F4D5D"/>
                </a:solidFill>
              </a:rPr>
              <a:t>	Family </a:t>
            </a:r>
            <a:r>
              <a:rPr lang="nl-BE" sz="2400" dirty="0" err="1">
                <a:solidFill>
                  <a:srgbClr val="2F4D5D"/>
                </a:solidFill>
              </a:rPr>
              <a:t>Division</a:t>
            </a:r>
            <a:r>
              <a:rPr lang="nl-BE" sz="2400" dirty="0">
                <a:solidFill>
                  <a:srgbClr val="2F4D5D"/>
                </a:solidFill>
              </a:rPr>
              <a:t> High Court en Court Appeal, 29 april 2020: 	</a:t>
            </a:r>
          </a:p>
          <a:p>
            <a:pPr marL="914400" lvl="2" indent="0">
              <a:lnSpc>
                <a:spcPct val="120000"/>
              </a:lnSpc>
              <a:buNone/>
            </a:pPr>
            <a:r>
              <a:rPr lang="nl-BE" sz="2400" dirty="0">
                <a:solidFill>
                  <a:srgbClr val="2F4D5D"/>
                </a:solidFill>
              </a:rPr>
              <a:t>	Geen schending art. 8 EVRM</a:t>
            </a:r>
            <a:endParaRPr lang="nl-BE" dirty="0"/>
          </a:p>
        </p:txBody>
      </p:sp>
      <p:pic>
        <p:nvPicPr>
          <p:cNvPr id="5" name="Afbeelding 4"/>
          <p:cNvPicPr>
            <a:picLocks noChangeAspect="1"/>
          </p:cNvPicPr>
          <p:nvPr/>
        </p:nvPicPr>
        <p:blipFill>
          <a:blip r:embed="rId2"/>
          <a:stretch>
            <a:fillRect/>
          </a:stretch>
        </p:blipFill>
        <p:spPr>
          <a:xfrm>
            <a:off x="352462" y="3536100"/>
            <a:ext cx="1743075" cy="2628900"/>
          </a:xfrm>
          <a:prstGeom prst="rect">
            <a:avLst/>
          </a:prstGeom>
        </p:spPr>
      </p:pic>
    </p:spTree>
    <p:extLst>
      <p:ext uri="{BB962C8B-B14F-4D97-AF65-F5344CB8AC3E}">
        <p14:creationId xmlns:p14="http://schemas.microsoft.com/office/powerpoint/2010/main" val="903308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92F0D48-28C5-4140-8CD0-F5C6A63099FB}"/>
              </a:ext>
            </a:extLst>
          </p:cNvPr>
          <p:cNvPicPr>
            <a:picLocks noGrp="1" noChangeAspect="1"/>
          </p:cNvPicPr>
          <p:nvPr>
            <p:ph idx="1"/>
          </p:nvPr>
        </p:nvPicPr>
        <p:blipFill rotWithShape="1">
          <a:blip r:embed="rId2"/>
          <a:srcRect t="-432" r="5996" b="2667"/>
          <a:stretch/>
        </p:blipFill>
        <p:spPr>
          <a:xfrm>
            <a:off x="3021980" y="825805"/>
            <a:ext cx="4895385" cy="5206389"/>
          </a:xfrm>
          <a:ln>
            <a:solidFill>
              <a:schemeClr val="tx1"/>
            </a:solidFill>
          </a:ln>
        </p:spPr>
      </p:pic>
      <p:sp>
        <p:nvSpPr>
          <p:cNvPr id="3" name="Footer Placeholder 2">
            <a:extLst>
              <a:ext uri="{FF2B5EF4-FFF2-40B4-BE49-F238E27FC236}">
                <a16:creationId xmlns:a16="http://schemas.microsoft.com/office/drawing/2014/main" id="{636CF334-7AE2-46A3-8686-CA8125993362}"/>
              </a:ext>
            </a:extLst>
          </p:cNvPr>
          <p:cNvSpPr>
            <a:spLocks noGrp="1"/>
          </p:cNvSpPr>
          <p:nvPr>
            <p:ph type="ftr" sz="quarter" idx="11"/>
          </p:nvPr>
        </p:nvSpPr>
        <p:spPr/>
        <p:txBody>
          <a:bodyPr/>
          <a:lstStyle/>
          <a:p>
            <a:r>
              <a:rPr lang="nl-NL"/>
              <a:t>Faculteit, departement, dienst …</a:t>
            </a:r>
          </a:p>
        </p:txBody>
      </p:sp>
      <p:sp>
        <p:nvSpPr>
          <p:cNvPr id="4" name="Slide Number Placeholder 3">
            <a:extLst>
              <a:ext uri="{FF2B5EF4-FFF2-40B4-BE49-F238E27FC236}">
                <a16:creationId xmlns:a16="http://schemas.microsoft.com/office/drawing/2014/main" id="{5077EF71-E0DC-43B7-9C6E-2B4CD78526FF}"/>
              </a:ext>
            </a:extLst>
          </p:cNvPr>
          <p:cNvSpPr>
            <a:spLocks noGrp="1"/>
          </p:cNvSpPr>
          <p:nvPr>
            <p:ph type="sldNum" sz="quarter" idx="12"/>
          </p:nvPr>
        </p:nvSpPr>
        <p:spPr/>
        <p:txBody>
          <a:bodyPr/>
          <a:lstStyle/>
          <a:p>
            <a:fld id="{0A297500-7527-634B-90F4-69D0994C32B4}" type="slidenum">
              <a:rPr lang="nl-NL" smtClean="0"/>
              <a:t>31</a:t>
            </a:fld>
            <a:endParaRPr lang="nl-NL"/>
          </a:p>
        </p:txBody>
      </p:sp>
      <p:sp>
        <p:nvSpPr>
          <p:cNvPr id="6" name="TextBox 5">
            <a:extLst>
              <a:ext uri="{FF2B5EF4-FFF2-40B4-BE49-F238E27FC236}">
                <a16:creationId xmlns:a16="http://schemas.microsoft.com/office/drawing/2014/main" id="{EE99FBA6-BB14-448A-85AC-6AA155ABD9CC}"/>
              </a:ext>
            </a:extLst>
          </p:cNvPr>
          <p:cNvSpPr txBox="1"/>
          <p:nvPr/>
        </p:nvSpPr>
        <p:spPr>
          <a:xfrm>
            <a:off x="1048215" y="6300439"/>
            <a:ext cx="7750097" cy="523220"/>
          </a:xfrm>
          <a:prstGeom prst="rect">
            <a:avLst/>
          </a:prstGeom>
          <a:noFill/>
        </p:spPr>
        <p:txBody>
          <a:bodyPr wrap="square" rtlCol="0">
            <a:spAutoFit/>
          </a:bodyPr>
          <a:lstStyle/>
          <a:p>
            <a:r>
              <a:rPr lang="nl-BE" sz="1400" b="1" dirty="0">
                <a:solidFill>
                  <a:schemeClr val="bg1"/>
                </a:solidFill>
              </a:rPr>
              <a:t>Bron: </a:t>
            </a:r>
            <a:r>
              <a:rPr lang="nl-BE" sz="1400" dirty="0">
                <a:solidFill>
                  <a:schemeClr val="bg1"/>
                </a:solidFill>
              </a:rPr>
              <a:t>https://www.theguardian.com/society/2020/nov/16/trans-man-loses-uk-legal-battle-to-register-as-his-childs-father</a:t>
            </a:r>
          </a:p>
        </p:txBody>
      </p:sp>
    </p:spTree>
    <p:extLst>
      <p:ext uri="{BB962C8B-B14F-4D97-AF65-F5344CB8AC3E}">
        <p14:creationId xmlns:p14="http://schemas.microsoft.com/office/powerpoint/2010/main" val="297383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32</a:t>
            </a:fld>
            <a:endParaRPr lang="nl-BE" dirty="0"/>
          </a:p>
        </p:txBody>
      </p:sp>
      <p:sp>
        <p:nvSpPr>
          <p:cNvPr id="4" name="Tijdelijke aanduiding voor inhoud 3"/>
          <p:cNvSpPr>
            <a:spLocks noGrp="1"/>
          </p:cNvSpPr>
          <p:nvPr>
            <p:ph idx="1"/>
          </p:nvPr>
        </p:nvSpPr>
        <p:spPr>
          <a:xfrm>
            <a:off x="576000" y="1442301"/>
            <a:ext cx="11156964" cy="4677699"/>
          </a:xfrm>
        </p:spPr>
        <p:txBody>
          <a:bodyPr>
            <a:normAutofit/>
          </a:bodyPr>
          <a:lstStyle/>
          <a:p>
            <a:pPr marL="457200" lvl="1" indent="0">
              <a:buNone/>
            </a:pPr>
            <a:r>
              <a:rPr lang="nl-BE" sz="2600" b="1" dirty="0"/>
              <a:t>(2) Trans vrouw verwekt kind </a:t>
            </a:r>
            <a:r>
              <a:rPr lang="nl-BE" sz="2600" dirty="0"/>
              <a:t>of heeft toegestemd in verwekking MBV: regels afstamming vaderszijde zijn naar analogie van toepassing. Geboorteakte: meemoeder (art. 135/2 § 2 oud BW)</a:t>
            </a:r>
          </a:p>
          <a:p>
            <a:pPr marL="457200" lvl="1" indent="0">
              <a:buNone/>
            </a:pPr>
            <a:endParaRPr lang="nl-BE" sz="2600" dirty="0">
              <a:solidFill>
                <a:srgbClr val="00B0F0"/>
              </a:solidFill>
            </a:endParaRPr>
          </a:p>
          <a:p>
            <a:pPr marL="457200" lvl="1" indent="0">
              <a:buNone/>
            </a:pPr>
            <a:r>
              <a:rPr lang="nl-BE" sz="2400" dirty="0">
                <a:solidFill>
                  <a:srgbClr val="00B0F0"/>
                </a:solidFill>
              </a:rPr>
              <a:t>Vgl. Duitsland: </a:t>
            </a:r>
            <a:r>
              <a:rPr lang="nl-BE" sz="2400" dirty="0">
                <a:solidFill>
                  <a:srgbClr val="2F4D5D"/>
                </a:solidFill>
              </a:rPr>
              <a:t>BGH 29/11/2017: trans vrouw die kind verwekt heeft (kunstmatige inseminatie) bij haar vrouwelijke partner, geboren na aanpassing registratie geslacht, is afstammingsrechtelijk de </a:t>
            </a:r>
            <a:r>
              <a:rPr lang="nl-BE" sz="2400" u="sng" dirty="0">
                <a:solidFill>
                  <a:srgbClr val="2F4D5D"/>
                </a:solidFill>
              </a:rPr>
              <a:t>vader</a:t>
            </a:r>
          </a:p>
          <a:p>
            <a:pPr marL="0" indent="0">
              <a:buNone/>
            </a:pPr>
            <a:endParaRPr lang="nl-BE" dirty="0"/>
          </a:p>
          <a:p>
            <a:pPr>
              <a:buFontTx/>
              <a:buChar char="-"/>
            </a:pPr>
            <a:endParaRPr lang="nl-BE" dirty="0"/>
          </a:p>
          <a:p>
            <a:pPr marL="0" indent="0">
              <a:buNone/>
            </a:pPr>
            <a:endParaRPr lang="nl-BE" dirty="0"/>
          </a:p>
        </p:txBody>
      </p:sp>
    </p:spTree>
    <p:extLst>
      <p:ext uri="{BB962C8B-B14F-4D97-AF65-F5344CB8AC3E}">
        <p14:creationId xmlns:p14="http://schemas.microsoft.com/office/powerpoint/2010/main" val="3750242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33</a:t>
            </a:fld>
            <a:endParaRPr lang="nl-BE" dirty="0"/>
          </a:p>
        </p:txBody>
      </p:sp>
      <p:sp>
        <p:nvSpPr>
          <p:cNvPr id="4" name="Tijdelijke aanduiding voor inhoud 3"/>
          <p:cNvSpPr>
            <a:spLocks noGrp="1"/>
          </p:cNvSpPr>
          <p:nvPr>
            <p:ph idx="1"/>
          </p:nvPr>
        </p:nvSpPr>
        <p:spPr>
          <a:xfrm>
            <a:off x="576000" y="1442301"/>
            <a:ext cx="11156964" cy="4677699"/>
          </a:xfrm>
        </p:spPr>
        <p:txBody>
          <a:bodyPr>
            <a:normAutofit/>
          </a:bodyPr>
          <a:lstStyle/>
          <a:p>
            <a:pPr marL="457200" lvl="1" indent="0">
              <a:buNone/>
            </a:pPr>
            <a:r>
              <a:rPr lang="nl-BE" sz="2600" b="1" dirty="0"/>
              <a:t>(2) Transvrouw verwekt kind</a:t>
            </a:r>
          </a:p>
          <a:p>
            <a:pPr marL="457200" lvl="1" indent="0">
              <a:buNone/>
            </a:pPr>
            <a:endParaRPr lang="nl-BE" sz="2600" dirty="0">
              <a:solidFill>
                <a:srgbClr val="00B0F0"/>
              </a:solidFill>
            </a:endParaRPr>
          </a:p>
          <a:p>
            <a:pPr marL="457200" lvl="1" indent="0">
              <a:buNone/>
            </a:pPr>
            <a:r>
              <a:rPr lang="nl-BE" sz="2400" dirty="0">
                <a:solidFill>
                  <a:srgbClr val="00B0F0"/>
                </a:solidFill>
              </a:rPr>
              <a:t>Vgl. Frankrijk:</a:t>
            </a:r>
            <a:r>
              <a:rPr lang="nl-BE" sz="2400" dirty="0">
                <a:solidFill>
                  <a:srgbClr val="005E77"/>
                </a:solidFill>
              </a:rPr>
              <a:t> zaak </a:t>
            </a:r>
            <a:r>
              <a:rPr lang="nl-BE" sz="2400" dirty="0">
                <a:solidFill>
                  <a:schemeClr val="accent4">
                    <a:lumMod val="75000"/>
                  </a:schemeClr>
                </a:solidFill>
              </a:rPr>
              <a:t>Mme A.X.: trans vrouw vordert inschrijving als moeder op geboorteakte kind verwekt bij echtgenote</a:t>
            </a:r>
          </a:p>
          <a:p>
            <a:pPr marL="914400" lvl="2" indent="0">
              <a:buNone/>
            </a:pPr>
            <a:r>
              <a:rPr lang="nl-BE" sz="2400" dirty="0"/>
              <a:t>Montpellier </a:t>
            </a:r>
            <a:r>
              <a:rPr lang="nl-BE" sz="2400" dirty="0">
                <a:solidFill>
                  <a:schemeClr val="accent4">
                    <a:lumMod val="75000"/>
                  </a:schemeClr>
                </a:solidFill>
              </a:rPr>
              <a:t>14 november 2018: “</a:t>
            </a:r>
            <a:r>
              <a:rPr lang="nl-BE" sz="2400" dirty="0" err="1">
                <a:solidFill>
                  <a:schemeClr val="accent4">
                    <a:lumMod val="75000"/>
                  </a:schemeClr>
                </a:solidFill>
              </a:rPr>
              <a:t>parent</a:t>
            </a:r>
            <a:r>
              <a:rPr lang="nl-BE" sz="2400" dirty="0">
                <a:solidFill>
                  <a:schemeClr val="accent4">
                    <a:lumMod val="75000"/>
                  </a:schemeClr>
                </a:solidFill>
              </a:rPr>
              <a:t> </a:t>
            </a:r>
            <a:r>
              <a:rPr lang="nl-BE" sz="2400" dirty="0" err="1">
                <a:solidFill>
                  <a:schemeClr val="accent4">
                    <a:lumMod val="75000"/>
                  </a:schemeClr>
                </a:solidFill>
              </a:rPr>
              <a:t>biologique</a:t>
            </a:r>
            <a:r>
              <a:rPr lang="nl-BE" sz="2400" dirty="0">
                <a:solidFill>
                  <a:schemeClr val="accent4">
                    <a:lumMod val="75000"/>
                  </a:schemeClr>
                </a:solidFill>
              </a:rPr>
              <a:t>”</a:t>
            </a:r>
          </a:p>
          <a:p>
            <a:pPr marL="914400" lvl="2" indent="0">
              <a:buNone/>
            </a:pPr>
            <a:r>
              <a:rPr lang="nl-BE" sz="2400" dirty="0" err="1"/>
              <a:t>Cass</a:t>
            </a:r>
            <a:r>
              <a:rPr lang="nl-BE" sz="2400" dirty="0"/>
              <a:t>. 16 september 2020: beroep Mme X ongegrond; beroep PG gegrond: “</a:t>
            </a:r>
            <a:r>
              <a:rPr lang="nl-BE" sz="2400" i="1" dirty="0"/>
              <a:t>La </a:t>
            </a:r>
            <a:r>
              <a:rPr lang="nl-BE" sz="2400" i="1" dirty="0" err="1"/>
              <a:t>loi</a:t>
            </a:r>
            <a:r>
              <a:rPr lang="nl-BE" sz="2400" i="1" dirty="0"/>
              <a:t> </a:t>
            </a:r>
            <a:r>
              <a:rPr lang="nl-BE" sz="2400" i="1" dirty="0" err="1"/>
              <a:t>française</a:t>
            </a:r>
            <a:r>
              <a:rPr lang="nl-BE" sz="2400" i="1" dirty="0"/>
              <a:t> ne </a:t>
            </a:r>
            <a:r>
              <a:rPr lang="nl-BE" sz="2400" i="1" dirty="0" err="1"/>
              <a:t>permet</a:t>
            </a:r>
            <a:r>
              <a:rPr lang="nl-BE" sz="2400" i="1" dirty="0"/>
              <a:t> pas de désigner, dans les </a:t>
            </a:r>
            <a:r>
              <a:rPr lang="nl-BE" sz="2400" i="1" dirty="0" err="1"/>
              <a:t>actes</a:t>
            </a:r>
            <a:r>
              <a:rPr lang="nl-BE" sz="2400" i="1" dirty="0"/>
              <a:t> de </a:t>
            </a:r>
            <a:r>
              <a:rPr lang="nl-BE" sz="2400" i="1" dirty="0" err="1"/>
              <a:t>l’état</a:t>
            </a:r>
            <a:r>
              <a:rPr lang="nl-BE" sz="2400" i="1" dirty="0"/>
              <a:t> </a:t>
            </a:r>
            <a:r>
              <a:rPr lang="nl-BE" sz="2400" i="1" dirty="0" err="1"/>
              <a:t>civil</a:t>
            </a:r>
            <a:r>
              <a:rPr lang="nl-BE" sz="2400" i="1" dirty="0"/>
              <a:t>, </a:t>
            </a:r>
            <a:r>
              <a:rPr lang="nl-BE" sz="2400" i="1" dirty="0" err="1"/>
              <a:t>le</a:t>
            </a:r>
            <a:r>
              <a:rPr lang="nl-BE" sz="2400" i="1" dirty="0"/>
              <a:t> </a:t>
            </a:r>
            <a:r>
              <a:rPr lang="nl-BE" sz="2400" i="1" dirty="0" err="1"/>
              <a:t>père</a:t>
            </a:r>
            <a:r>
              <a:rPr lang="nl-BE" sz="2400" i="1" dirty="0"/>
              <a:t> </a:t>
            </a:r>
            <a:r>
              <a:rPr lang="nl-BE" sz="2400" i="1" dirty="0" err="1"/>
              <a:t>ou</a:t>
            </a:r>
            <a:r>
              <a:rPr lang="nl-BE" sz="2400" i="1" dirty="0"/>
              <a:t> la </a:t>
            </a:r>
            <a:r>
              <a:rPr lang="nl-BE" sz="2400" i="1" dirty="0" err="1"/>
              <a:t>mère</a:t>
            </a:r>
            <a:r>
              <a:rPr lang="nl-BE" sz="2400" i="1" dirty="0"/>
              <a:t> de </a:t>
            </a:r>
            <a:r>
              <a:rPr lang="nl-BE" sz="2400" i="1" dirty="0" err="1"/>
              <a:t>l’enfant</a:t>
            </a:r>
            <a:r>
              <a:rPr lang="nl-BE" sz="2400" i="1" dirty="0"/>
              <a:t> comme “</a:t>
            </a:r>
            <a:r>
              <a:rPr lang="nl-BE" sz="2400" i="1" dirty="0" err="1"/>
              <a:t>parent</a:t>
            </a:r>
            <a:r>
              <a:rPr lang="nl-BE" sz="2400" i="1" dirty="0"/>
              <a:t> </a:t>
            </a:r>
            <a:r>
              <a:rPr lang="nl-BE" sz="2400" i="1" dirty="0" err="1"/>
              <a:t>biologique</a:t>
            </a:r>
            <a:r>
              <a:rPr lang="nl-BE" sz="2400" dirty="0"/>
              <a:t>”</a:t>
            </a:r>
            <a:endParaRPr lang="nl-BE" sz="2400" dirty="0">
              <a:solidFill>
                <a:schemeClr val="accent4">
                  <a:lumMod val="75000"/>
                </a:schemeClr>
              </a:solidFill>
            </a:endParaRPr>
          </a:p>
          <a:p>
            <a:pPr lvl="2">
              <a:buFontTx/>
              <a:buChar char="-"/>
            </a:pPr>
            <a:endParaRPr lang="nl-BE" sz="2400" dirty="0">
              <a:solidFill>
                <a:schemeClr val="accent4">
                  <a:lumMod val="75000"/>
                </a:schemeClr>
              </a:solidFill>
            </a:endParaRPr>
          </a:p>
          <a:p>
            <a:pPr marL="0" indent="0">
              <a:buNone/>
            </a:pPr>
            <a:endParaRPr lang="nl-BE" dirty="0"/>
          </a:p>
          <a:p>
            <a:pPr>
              <a:buFontTx/>
              <a:buChar char="-"/>
            </a:pPr>
            <a:endParaRPr lang="nl-BE" dirty="0"/>
          </a:p>
          <a:p>
            <a:pPr marL="0" indent="0">
              <a:buNone/>
            </a:pPr>
            <a:endParaRPr lang="nl-BE" dirty="0"/>
          </a:p>
        </p:txBody>
      </p:sp>
    </p:spTree>
    <p:extLst>
      <p:ext uri="{BB962C8B-B14F-4D97-AF65-F5344CB8AC3E}">
        <p14:creationId xmlns:p14="http://schemas.microsoft.com/office/powerpoint/2010/main" val="205266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buFontTx/>
              <a:buChar char="-"/>
            </a:pPr>
            <a:r>
              <a:rPr lang="nl-BE" dirty="0" err="1"/>
              <a:t>Cass</a:t>
            </a:r>
            <a:r>
              <a:rPr lang="nl-BE" dirty="0"/>
              <a:t>. 16 september 2020: </a:t>
            </a:r>
          </a:p>
          <a:p>
            <a:pPr lvl="1">
              <a:buFontTx/>
              <a:buChar char="-"/>
            </a:pPr>
            <a:r>
              <a:rPr lang="nl-BE" dirty="0"/>
              <a:t>Cassatieberoep Mme X ongegrond:</a:t>
            </a:r>
          </a:p>
          <a:p>
            <a:pPr marL="457200" lvl="1" indent="0">
              <a:buNone/>
            </a:pPr>
            <a:r>
              <a:rPr lang="nl-BE" dirty="0"/>
              <a:t>“</a:t>
            </a:r>
            <a:r>
              <a:rPr lang="nl-BE" i="1" dirty="0"/>
              <a:t>En </a:t>
            </a:r>
            <a:r>
              <a:rPr lang="nl-BE" i="1" dirty="0" err="1"/>
              <a:t>l’état</a:t>
            </a:r>
            <a:r>
              <a:rPr lang="nl-BE" i="1" dirty="0"/>
              <a:t> du </a:t>
            </a:r>
            <a:r>
              <a:rPr lang="nl-BE" i="1" dirty="0" err="1"/>
              <a:t>droit</a:t>
            </a:r>
            <a:r>
              <a:rPr lang="nl-BE" i="1" dirty="0"/>
              <a:t> </a:t>
            </a:r>
            <a:r>
              <a:rPr lang="nl-BE" i="1" dirty="0" err="1"/>
              <a:t>positif</a:t>
            </a:r>
            <a:r>
              <a:rPr lang="nl-BE" i="1" dirty="0"/>
              <a:t>, </a:t>
            </a:r>
            <a:r>
              <a:rPr lang="nl-BE" i="1" dirty="0" err="1"/>
              <a:t>une</a:t>
            </a:r>
            <a:r>
              <a:rPr lang="nl-BE" i="1" dirty="0"/>
              <a:t> </a:t>
            </a:r>
            <a:r>
              <a:rPr lang="nl-BE" i="1" dirty="0" err="1"/>
              <a:t>personne</a:t>
            </a:r>
            <a:r>
              <a:rPr lang="nl-BE" i="1" dirty="0"/>
              <a:t> transgenre homme </a:t>
            </a:r>
            <a:r>
              <a:rPr lang="nl-BE" i="1" dirty="0" err="1"/>
              <a:t>devenu</a:t>
            </a:r>
            <a:r>
              <a:rPr lang="nl-BE" i="1" dirty="0"/>
              <a:t> femme </a:t>
            </a:r>
            <a:r>
              <a:rPr lang="nl-BE" i="1" dirty="0" err="1"/>
              <a:t>qui</a:t>
            </a:r>
            <a:r>
              <a:rPr lang="nl-BE" i="1" dirty="0"/>
              <a:t>, </a:t>
            </a:r>
            <a:r>
              <a:rPr lang="nl-BE" i="1" dirty="0" err="1"/>
              <a:t>après</a:t>
            </a:r>
            <a:r>
              <a:rPr lang="nl-BE" i="1" dirty="0"/>
              <a:t> la </a:t>
            </a:r>
            <a:r>
              <a:rPr lang="nl-BE" i="1" dirty="0" err="1"/>
              <a:t>modification</a:t>
            </a:r>
            <a:r>
              <a:rPr lang="nl-BE" i="1" dirty="0"/>
              <a:t> de la </a:t>
            </a:r>
            <a:r>
              <a:rPr lang="nl-BE" i="1" dirty="0" err="1"/>
              <a:t>mention</a:t>
            </a:r>
            <a:r>
              <a:rPr lang="nl-BE" i="1" dirty="0"/>
              <a:t> du </a:t>
            </a:r>
            <a:r>
              <a:rPr lang="nl-BE" i="1" dirty="0" err="1"/>
              <a:t>sexe</a:t>
            </a:r>
            <a:r>
              <a:rPr lang="nl-BE" i="1" dirty="0"/>
              <a:t> dans les </a:t>
            </a:r>
            <a:r>
              <a:rPr lang="nl-BE" i="1" dirty="0" err="1"/>
              <a:t>actes</a:t>
            </a:r>
            <a:r>
              <a:rPr lang="nl-BE" i="1" dirty="0"/>
              <a:t> de </a:t>
            </a:r>
            <a:r>
              <a:rPr lang="nl-BE" i="1" dirty="0" err="1"/>
              <a:t>l’état</a:t>
            </a:r>
            <a:r>
              <a:rPr lang="nl-BE" i="1" dirty="0"/>
              <a:t> </a:t>
            </a:r>
            <a:r>
              <a:rPr lang="nl-BE" i="1" dirty="0" err="1"/>
              <a:t>civil</a:t>
            </a:r>
            <a:r>
              <a:rPr lang="nl-BE" i="1" dirty="0"/>
              <a:t>, </a:t>
            </a:r>
            <a:r>
              <a:rPr lang="nl-BE" i="1" dirty="0" err="1"/>
              <a:t>procrée</a:t>
            </a:r>
            <a:r>
              <a:rPr lang="nl-BE" i="1" dirty="0"/>
              <a:t> </a:t>
            </a:r>
            <a:r>
              <a:rPr lang="nl-BE" i="1" dirty="0" err="1"/>
              <a:t>avec</a:t>
            </a:r>
            <a:r>
              <a:rPr lang="nl-BE" i="1" dirty="0"/>
              <a:t> </a:t>
            </a:r>
            <a:r>
              <a:rPr lang="nl-BE" i="1" dirty="0" err="1"/>
              <a:t>son</a:t>
            </a:r>
            <a:r>
              <a:rPr lang="nl-BE" i="1" dirty="0"/>
              <a:t> </a:t>
            </a:r>
            <a:r>
              <a:rPr lang="nl-BE" i="1" dirty="0" err="1"/>
              <a:t>épouse</a:t>
            </a:r>
            <a:r>
              <a:rPr lang="nl-BE" i="1" dirty="0"/>
              <a:t> au </a:t>
            </a:r>
            <a:r>
              <a:rPr lang="nl-BE" i="1" dirty="0" err="1"/>
              <a:t>moyen</a:t>
            </a:r>
            <a:r>
              <a:rPr lang="nl-BE" i="1" dirty="0"/>
              <a:t> de </a:t>
            </a:r>
            <a:r>
              <a:rPr lang="nl-BE" i="1" dirty="0" err="1"/>
              <a:t>ses</a:t>
            </a:r>
            <a:r>
              <a:rPr lang="nl-BE" i="1" dirty="0"/>
              <a:t> </a:t>
            </a:r>
            <a:r>
              <a:rPr lang="nl-BE" i="1" dirty="0" err="1"/>
              <a:t>gamètes</a:t>
            </a:r>
            <a:r>
              <a:rPr lang="nl-BE" i="1" dirty="0"/>
              <a:t> </a:t>
            </a:r>
            <a:r>
              <a:rPr lang="nl-BE" i="1" dirty="0" err="1"/>
              <a:t>mâles</a:t>
            </a:r>
            <a:r>
              <a:rPr lang="nl-BE" i="1" dirty="0"/>
              <a:t>, </a:t>
            </a:r>
            <a:r>
              <a:rPr lang="nl-BE" i="1" u="sng" dirty="0" err="1"/>
              <a:t>n’est</a:t>
            </a:r>
            <a:r>
              <a:rPr lang="nl-BE" i="1" u="sng" dirty="0"/>
              <a:t> pas </a:t>
            </a:r>
            <a:r>
              <a:rPr lang="nl-BE" i="1" u="sng" dirty="0" err="1"/>
              <a:t>privée</a:t>
            </a:r>
            <a:r>
              <a:rPr lang="nl-BE" i="1" u="sng" dirty="0"/>
              <a:t> du </a:t>
            </a:r>
            <a:r>
              <a:rPr lang="nl-BE" i="1" u="sng" dirty="0" err="1"/>
              <a:t>droit</a:t>
            </a:r>
            <a:r>
              <a:rPr lang="nl-BE" i="1" u="sng" dirty="0"/>
              <a:t> de faire </a:t>
            </a:r>
            <a:r>
              <a:rPr lang="nl-BE" i="1" u="sng" dirty="0" err="1"/>
              <a:t>reconnaître</a:t>
            </a:r>
            <a:r>
              <a:rPr lang="nl-BE" i="1" u="sng" dirty="0"/>
              <a:t> </a:t>
            </a:r>
            <a:r>
              <a:rPr lang="nl-BE" i="1" u="sng" dirty="0" err="1"/>
              <a:t>un</a:t>
            </a:r>
            <a:r>
              <a:rPr lang="nl-BE" i="1" u="sng" dirty="0"/>
              <a:t> </a:t>
            </a:r>
            <a:r>
              <a:rPr lang="nl-BE" i="1" u="sng" dirty="0" err="1"/>
              <a:t>lien</a:t>
            </a:r>
            <a:r>
              <a:rPr lang="nl-BE" i="1" u="sng" dirty="0"/>
              <a:t> de </a:t>
            </a:r>
            <a:r>
              <a:rPr lang="nl-BE" i="1" u="sng" dirty="0" err="1"/>
              <a:t>filiation</a:t>
            </a:r>
            <a:r>
              <a:rPr lang="nl-BE" i="1" u="sng" dirty="0"/>
              <a:t> </a:t>
            </a:r>
            <a:r>
              <a:rPr lang="nl-BE" i="1" u="sng" dirty="0" err="1"/>
              <a:t>biologique</a:t>
            </a:r>
            <a:r>
              <a:rPr lang="nl-BE" i="1" u="sng" dirty="0"/>
              <a:t> </a:t>
            </a:r>
            <a:r>
              <a:rPr lang="nl-BE" i="1" u="sng" dirty="0" err="1"/>
              <a:t>avec</a:t>
            </a:r>
            <a:r>
              <a:rPr lang="nl-BE" i="1" u="sng" dirty="0"/>
              <a:t> </a:t>
            </a:r>
            <a:r>
              <a:rPr lang="nl-BE" i="1" u="sng" dirty="0" err="1"/>
              <a:t>l’enfant</a:t>
            </a:r>
            <a:r>
              <a:rPr lang="nl-BE" i="1" dirty="0"/>
              <a:t>, mais ne peut </a:t>
            </a:r>
            <a:r>
              <a:rPr lang="nl-BE" i="1" dirty="0" err="1"/>
              <a:t>le</a:t>
            </a:r>
            <a:r>
              <a:rPr lang="nl-BE" i="1" dirty="0"/>
              <a:t> faire </a:t>
            </a:r>
            <a:r>
              <a:rPr lang="nl-BE" i="1" dirty="0" err="1"/>
              <a:t>qu’en</a:t>
            </a:r>
            <a:r>
              <a:rPr lang="nl-BE" i="1" dirty="0"/>
              <a:t> </a:t>
            </a:r>
            <a:r>
              <a:rPr lang="nl-BE" i="1" dirty="0" err="1"/>
              <a:t>ayant</a:t>
            </a:r>
            <a:r>
              <a:rPr lang="nl-BE" i="1" dirty="0"/>
              <a:t> </a:t>
            </a:r>
            <a:r>
              <a:rPr lang="nl-BE" i="1" dirty="0" err="1"/>
              <a:t>recours</a:t>
            </a:r>
            <a:r>
              <a:rPr lang="nl-BE" i="1" dirty="0"/>
              <a:t> </a:t>
            </a:r>
            <a:r>
              <a:rPr lang="nl-BE" i="1" dirty="0" err="1"/>
              <a:t>aux</a:t>
            </a:r>
            <a:r>
              <a:rPr lang="nl-BE" i="1" dirty="0"/>
              <a:t> modes </a:t>
            </a:r>
            <a:r>
              <a:rPr lang="nl-BE" i="1" dirty="0" err="1"/>
              <a:t>d’établissement</a:t>
            </a:r>
            <a:r>
              <a:rPr lang="nl-BE" i="1" dirty="0"/>
              <a:t> de la </a:t>
            </a:r>
            <a:r>
              <a:rPr lang="nl-BE" i="1" dirty="0" err="1"/>
              <a:t>filiation</a:t>
            </a:r>
            <a:r>
              <a:rPr lang="nl-BE" i="1" dirty="0"/>
              <a:t> réservés au </a:t>
            </a:r>
            <a:r>
              <a:rPr lang="nl-BE" i="1" dirty="0" err="1"/>
              <a:t>père</a:t>
            </a:r>
            <a:r>
              <a:rPr lang="nl-BE" dirty="0"/>
              <a:t>”.</a:t>
            </a:r>
          </a:p>
        </p:txBody>
      </p:sp>
      <p:sp>
        <p:nvSpPr>
          <p:cNvPr id="3" name="Tijdelijke aanduiding voor voettekst 2"/>
          <p:cNvSpPr>
            <a:spLocks noGrp="1"/>
          </p:cNvSpPr>
          <p:nvPr>
            <p:ph type="ftr" sz="quarter" idx="11"/>
          </p:nvPr>
        </p:nvSpPr>
        <p:spPr/>
        <p:txBody>
          <a:bodyPr/>
          <a:lstStyle/>
          <a:p>
            <a:r>
              <a:rPr lang="nl-NL"/>
              <a:t>Faculteit, departement, dienst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34</a:t>
            </a:fld>
            <a:endParaRPr lang="nl-NL"/>
          </a:p>
        </p:txBody>
      </p:sp>
      <p:sp>
        <p:nvSpPr>
          <p:cNvPr id="5" name="Titel 4"/>
          <p:cNvSpPr>
            <a:spLocks noGrp="1"/>
          </p:cNvSpPr>
          <p:nvPr>
            <p:ph type="title"/>
          </p:nvPr>
        </p:nvSpPr>
        <p:spPr/>
        <p:txBody>
          <a:bodyPr/>
          <a:lstStyle/>
          <a:p>
            <a:r>
              <a:rPr lang="nl-BE" dirty="0"/>
              <a:t>Afstamming t.a.v. trans ouder</a:t>
            </a:r>
            <a:endParaRPr lang="en-US" dirty="0"/>
          </a:p>
        </p:txBody>
      </p:sp>
    </p:spTree>
    <p:extLst>
      <p:ext uri="{BB962C8B-B14F-4D97-AF65-F5344CB8AC3E}">
        <p14:creationId xmlns:p14="http://schemas.microsoft.com/office/powerpoint/2010/main" val="2670171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buFontTx/>
              <a:buChar char="-"/>
            </a:pPr>
            <a:r>
              <a:rPr lang="nl-BE" dirty="0" err="1"/>
              <a:t>Cass</a:t>
            </a:r>
            <a:r>
              <a:rPr lang="nl-BE" dirty="0"/>
              <a:t>. 16 september 2020: </a:t>
            </a:r>
          </a:p>
          <a:p>
            <a:pPr lvl="1">
              <a:buFontTx/>
              <a:buChar char="-"/>
            </a:pPr>
            <a:r>
              <a:rPr lang="nl-BE" dirty="0"/>
              <a:t>Cassatieberoep Mme X ongegrond:</a:t>
            </a:r>
          </a:p>
          <a:p>
            <a:pPr marL="457200" lvl="1" indent="0">
              <a:buNone/>
            </a:pPr>
            <a:r>
              <a:rPr lang="nl-BE" i="1" dirty="0"/>
              <a:t>“… </a:t>
            </a:r>
            <a:r>
              <a:rPr lang="nl-BE" i="1" dirty="0" err="1"/>
              <a:t>sont</a:t>
            </a:r>
            <a:r>
              <a:rPr lang="nl-BE" i="1" dirty="0"/>
              <a:t> </a:t>
            </a:r>
            <a:r>
              <a:rPr lang="nl-BE" i="1" dirty="0" err="1"/>
              <a:t>conformes</a:t>
            </a:r>
            <a:r>
              <a:rPr lang="nl-BE" i="1" dirty="0"/>
              <a:t> à </a:t>
            </a:r>
            <a:r>
              <a:rPr lang="nl-BE" i="1" u="sng" dirty="0" err="1"/>
              <a:t>l’intérêt</a:t>
            </a:r>
            <a:r>
              <a:rPr lang="nl-BE" i="1" u="sng" dirty="0"/>
              <a:t> supérieur de </a:t>
            </a:r>
            <a:r>
              <a:rPr lang="nl-BE" i="1" u="sng" dirty="0" err="1"/>
              <a:t>l’enfant</a:t>
            </a:r>
            <a:r>
              <a:rPr lang="nl-BE" i="1" dirty="0"/>
              <a:t>, </a:t>
            </a:r>
            <a:r>
              <a:rPr lang="nl-BE" i="1" u="sng" dirty="0" err="1"/>
              <a:t>d’une</a:t>
            </a:r>
            <a:r>
              <a:rPr lang="nl-BE" i="1" u="sng" dirty="0"/>
              <a:t> part</a:t>
            </a:r>
            <a:r>
              <a:rPr lang="nl-BE" i="1" dirty="0"/>
              <a:t>, en </a:t>
            </a:r>
            <a:r>
              <a:rPr lang="nl-BE" i="1" dirty="0" err="1"/>
              <a:t>ce</a:t>
            </a:r>
            <a:r>
              <a:rPr lang="nl-BE" i="1" dirty="0"/>
              <a:t> </a:t>
            </a:r>
            <a:r>
              <a:rPr lang="nl-BE" i="1" dirty="0" err="1"/>
              <a:t>qu’elles</a:t>
            </a:r>
            <a:r>
              <a:rPr lang="nl-BE" i="1" dirty="0"/>
              <a:t> </a:t>
            </a:r>
            <a:r>
              <a:rPr lang="nl-BE" i="1" dirty="0" err="1"/>
              <a:t>permettent</a:t>
            </a:r>
            <a:r>
              <a:rPr lang="nl-BE" i="1" dirty="0"/>
              <a:t> </a:t>
            </a:r>
            <a:r>
              <a:rPr lang="nl-BE" i="1" dirty="0" err="1"/>
              <a:t>l’établissement</a:t>
            </a:r>
            <a:r>
              <a:rPr lang="nl-BE" i="1" dirty="0"/>
              <a:t> </a:t>
            </a:r>
            <a:r>
              <a:rPr lang="nl-BE" i="1" dirty="0" err="1"/>
              <a:t>d’un</a:t>
            </a:r>
            <a:r>
              <a:rPr lang="nl-BE" i="1" dirty="0"/>
              <a:t> </a:t>
            </a:r>
            <a:r>
              <a:rPr lang="nl-BE" i="1" dirty="0" err="1"/>
              <a:t>lien</a:t>
            </a:r>
            <a:r>
              <a:rPr lang="nl-BE" i="1" dirty="0"/>
              <a:t> de </a:t>
            </a:r>
            <a:r>
              <a:rPr lang="nl-BE" i="1" dirty="0" err="1"/>
              <a:t>filiation</a:t>
            </a:r>
            <a:r>
              <a:rPr lang="nl-BE" i="1" dirty="0"/>
              <a:t> à </a:t>
            </a:r>
            <a:r>
              <a:rPr lang="nl-BE" i="1" dirty="0" err="1"/>
              <a:t>l’égard</a:t>
            </a:r>
            <a:r>
              <a:rPr lang="nl-BE" i="1" dirty="0"/>
              <a:t> de </a:t>
            </a:r>
            <a:r>
              <a:rPr lang="nl-BE" i="1" dirty="0" err="1"/>
              <a:t>ses</a:t>
            </a:r>
            <a:r>
              <a:rPr lang="nl-BE" i="1" dirty="0"/>
              <a:t> deux </a:t>
            </a:r>
            <a:r>
              <a:rPr lang="nl-BE" i="1" dirty="0" err="1"/>
              <a:t>parents</a:t>
            </a:r>
            <a:r>
              <a:rPr lang="nl-BE" i="1" dirty="0"/>
              <a:t>, élément </a:t>
            </a:r>
            <a:r>
              <a:rPr lang="nl-BE" i="1" dirty="0" err="1"/>
              <a:t>essentiel</a:t>
            </a:r>
            <a:r>
              <a:rPr lang="nl-BE" i="1" dirty="0"/>
              <a:t> de </a:t>
            </a:r>
            <a:r>
              <a:rPr lang="nl-BE" i="1" dirty="0" err="1"/>
              <a:t>son</a:t>
            </a:r>
            <a:r>
              <a:rPr lang="nl-BE" i="1" dirty="0"/>
              <a:t> </a:t>
            </a:r>
            <a:r>
              <a:rPr lang="nl-BE" i="1" dirty="0" err="1"/>
              <a:t>identité</a:t>
            </a:r>
            <a:r>
              <a:rPr lang="nl-BE" i="1" dirty="0"/>
              <a:t> et </a:t>
            </a:r>
            <a:r>
              <a:rPr lang="nl-BE" i="1" dirty="0" err="1"/>
              <a:t>qui</a:t>
            </a:r>
            <a:r>
              <a:rPr lang="nl-BE" i="1" dirty="0"/>
              <a:t> </a:t>
            </a:r>
            <a:r>
              <a:rPr lang="nl-BE" i="1" dirty="0" err="1"/>
              <a:t>correspond</a:t>
            </a:r>
            <a:r>
              <a:rPr lang="nl-BE" i="1" dirty="0"/>
              <a:t> à la </a:t>
            </a:r>
            <a:r>
              <a:rPr lang="nl-BE" i="1" dirty="0" err="1"/>
              <a:t>réalité</a:t>
            </a:r>
            <a:r>
              <a:rPr lang="nl-BE" i="1" dirty="0"/>
              <a:t> des </a:t>
            </a:r>
            <a:r>
              <a:rPr lang="nl-BE" i="1" dirty="0" err="1"/>
              <a:t>conditions</a:t>
            </a:r>
            <a:r>
              <a:rPr lang="nl-BE" i="1" dirty="0"/>
              <a:t> de sa </a:t>
            </a:r>
            <a:r>
              <a:rPr lang="nl-BE" i="1" dirty="0" err="1"/>
              <a:t>conception</a:t>
            </a:r>
            <a:r>
              <a:rPr lang="nl-BE" i="1" dirty="0"/>
              <a:t> et de sa </a:t>
            </a:r>
            <a:r>
              <a:rPr lang="nl-BE" i="1" dirty="0" err="1"/>
              <a:t>naissance</a:t>
            </a:r>
            <a:r>
              <a:rPr lang="nl-BE" i="1" dirty="0"/>
              <a:t>, </a:t>
            </a:r>
            <a:r>
              <a:rPr lang="nl-BE" i="1" dirty="0" err="1"/>
              <a:t>garantissant</a:t>
            </a:r>
            <a:r>
              <a:rPr lang="nl-BE" i="1" dirty="0"/>
              <a:t> </a:t>
            </a:r>
            <a:r>
              <a:rPr lang="nl-BE" i="1" dirty="0" err="1"/>
              <a:t>ainsi</a:t>
            </a:r>
            <a:r>
              <a:rPr lang="nl-BE" i="1" dirty="0"/>
              <a:t> </a:t>
            </a:r>
            <a:r>
              <a:rPr lang="nl-BE" i="1" dirty="0" err="1"/>
              <a:t>son</a:t>
            </a:r>
            <a:r>
              <a:rPr lang="nl-BE" i="1" dirty="0"/>
              <a:t> </a:t>
            </a:r>
            <a:r>
              <a:rPr lang="nl-BE" i="1" dirty="0" err="1"/>
              <a:t>droit</a:t>
            </a:r>
            <a:r>
              <a:rPr lang="nl-BE" i="1" dirty="0"/>
              <a:t> à la </a:t>
            </a:r>
            <a:r>
              <a:rPr lang="nl-BE" i="1" dirty="0" err="1"/>
              <a:t>connaissance</a:t>
            </a:r>
            <a:r>
              <a:rPr lang="nl-BE" i="1" dirty="0"/>
              <a:t> de </a:t>
            </a:r>
            <a:r>
              <a:rPr lang="nl-BE" i="1" dirty="0" err="1"/>
              <a:t>ses</a:t>
            </a:r>
            <a:r>
              <a:rPr lang="nl-BE" i="1" dirty="0"/>
              <a:t> </a:t>
            </a:r>
            <a:r>
              <a:rPr lang="nl-BE" i="1" dirty="0" err="1"/>
              <a:t>origines</a:t>
            </a:r>
            <a:r>
              <a:rPr lang="nl-BE" i="1" dirty="0"/>
              <a:t> </a:t>
            </a:r>
            <a:r>
              <a:rPr lang="nl-BE" i="1" dirty="0" err="1"/>
              <a:t>personnelles</a:t>
            </a:r>
            <a:r>
              <a:rPr lang="nl-BE" i="1" dirty="0"/>
              <a:t>, </a:t>
            </a:r>
            <a:r>
              <a:rPr lang="nl-BE" i="1" u="sng" dirty="0" err="1"/>
              <a:t>d’autre</a:t>
            </a:r>
            <a:r>
              <a:rPr lang="nl-BE" i="1" u="sng" dirty="0"/>
              <a:t> part</a:t>
            </a:r>
            <a:r>
              <a:rPr lang="nl-BE" i="1" dirty="0"/>
              <a:t>, en </a:t>
            </a:r>
            <a:r>
              <a:rPr lang="nl-BE" i="1" dirty="0" err="1"/>
              <a:t>ce</a:t>
            </a:r>
            <a:r>
              <a:rPr lang="nl-BE" i="1" dirty="0"/>
              <a:t> </a:t>
            </a:r>
            <a:r>
              <a:rPr lang="nl-BE" i="1" dirty="0" err="1"/>
              <a:t>qu’elles</a:t>
            </a:r>
            <a:r>
              <a:rPr lang="nl-BE" i="1" dirty="0"/>
              <a:t> </a:t>
            </a:r>
            <a:r>
              <a:rPr lang="nl-BE" i="1" dirty="0" err="1"/>
              <a:t>confèrent</a:t>
            </a:r>
            <a:r>
              <a:rPr lang="nl-BE" i="1" dirty="0"/>
              <a:t> à </a:t>
            </a:r>
            <a:r>
              <a:rPr lang="nl-BE" i="1" dirty="0" err="1"/>
              <a:t>l’enfant</a:t>
            </a:r>
            <a:r>
              <a:rPr lang="nl-BE" i="1" dirty="0"/>
              <a:t> né </a:t>
            </a:r>
            <a:r>
              <a:rPr lang="nl-BE" i="1" dirty="0" err="1"/>
              <a:t>après</a:t>
            </a:r>
            <a:r>
              <a:rPr lang="nl-BE" i="1" dirty="0"/>
              <a:t> la </a:t>
            </a:r>
            <a:r>
              <a:rPr lang="nl-BE" i="1" dirty="0" err="1"/>
              <a:t>modification</a:t>
            </a:r>
            <a:r>
              <a:rPr lang="nl-BE" i="1" dirty="0"/>
              <a:t> de la </a:t>
            </a:r>
            <a:r>
              <a:rPr lang="nl-BE" i="1" dirty="0" err="1"/>
              <a:t>mention</a:t>
            </a:r>
            <a:r>
              <a:rPr lang="nl-BE" i="1" dirty="0"/>
              <a:t> du </a:t>
            </a:r>
            <a:r>
              <a:rPr lang="nl-BE" i="1" dirty="0" err="1"/>
              <a:t>sexe</a:t>
            </a:r>
            <a:r>
              <a:rPr lang="nl-BE" i="1" dirty="0"/>
              <a:t> de </a:t>
            </a:r>
            <a:r>
              <a:rPr lang="nl-BE" i="1" dirty="0" err="1"/>
              <a:t>son</a:t>
            </a:r>
            <a:r>
              <a:rPr lang="nl-BE" i="1" dirty="0"/>
              <a:t> </a:t>
            </a:r>
            <a:r>
              <a:rPr lang="nl-BE" i="1" dirty="0" err="1"/>
              <a:t>parent</a:t>
            </a:r>
            <a:r>
              <a:rPr lang="nl-BE" i="1" dirty="0"/>
              <a:t> à </a:t>
            </a:r>
            <a:r>
              <a:rPr lang="nl-BE" i="1" dirty="0" err="1"/>
              <a:t>l’état</a:t>
            </a:r>
            <a:r>
              <a:rPr lang="nl-BE" i="1" dirty="0"/>
              <a:t> </a:t>
            </a:r>
            <a:r>
              <a:rPr lang="nl-BE" i="1" dirty="0" err="1"/>
              <a:t>civil</a:t>
            </a:r>
            <a:r>
              <a:rPr lang="nl-BE" i="1" dirty="0"/>
              <a:t> la </a:t>
            </a:r>
            <a:r>
              <a:rPr lang="nl-BE" i="1" dirty="0" err="1"/>
              <a:t>même</a:t>
            </a:r>
            <a:r>
              <a:rPr lang="nl-BE" i="1" dirty="0"/>
              <a:t> </a:t>
            </a:r>
            <a:r>
              <a:rPr lang="nl-BE" i="1" dirty="0" err="1"/>
              <a:t>filiation</a:t>
            </a:r>
            <a:r>
              <a:rPr lang="nl-BE" i="1" dirty="0"/>
              <a:t> que </a:t>
            </a:r>
            <a:r>
              <a:rPr lang="nl-BE" i="1" dirty="0" err="1"/>
              <a:t>celle</a:t>
            </a:r>
            <a:r>
              <a:rPr lang="nl-BE" i="1" dirty="0"/>
              <a:t> de </a:t>
            </a:r>
            <a:r>
              <a:rPr lang="nl-BE" i="1" dirty="0" err="1"/>
              <a:t>ses</a:t>
            </a:r>
            <a:r>
              <a:rPr lang="nl-BE" i="1" dirty="0"/>
              <a:t> </a:t>
            </a:r>
            <a:r>
              <a:rPr lang="nl-BE" i="1" dirty="0" err="1"/>
              <a:t>frère</a:t>
            </a:r>
            <a:r>
              <a:rPr lang="nl-BE" i="1" dirty="0"/>
              <a:t> et </a:t>
            </a:r>
            <a:r>
              <a:rPr lang="nl-BE" i="1" dirty="0" err="1"/>
              <a:t>soeur</a:t>
            </a:r>
            <a:r>
              <a:rPr lang="nl-BE" i="1" dirty="0"/>
              <a:t>, nés </a:t>
            </a:r>
            <a:r>
              <a:rPr lang="nl-BE" i="1" dirty="0" err="1"/>
              <a:t>avant</a:t>
            </a:r>
            <a:r>
              <a:rPr lang="nl-BE" i="1" dirty="0"/>
              <a:t> </a:t>
            </a:r>
            <a:r>
              <a:rPr lang="nl-BE" i="1" dirty="0" err="1"/>
              <a:t>cette</a:t>
            </a:r>
            <a:r>
              <a:rPr lang="nl-BE" i="1" dirty="0"/>
              <a:t> </a:t>
            </a:r>
            <a:r>
              <a:rPr lang="nl-BE" i="1" dirty="0" err="1"/>
              <a:t>modification</a:t>
            </a:r>
            <a:r>
              <a:rPr lang="nl-BE" i="1" dirty="0"/>
              <a:t>, </a:t>
            </a:r>
            <a:r>
              <a:rPr lang="nl-BE" i="1" dirty="0" err="1"/>
              <a:t>évitant</a:t>
            </a:r>
            <a:r>
              <a:rPr lang="nl-BE" i="1" dirty="0"/>
              <a:t> </a:t>
            </a:r>
            <a:r>
              <a:rPr lang="nl-BE" i="1" dirty="0" err="1"/>
              <a:t>ainsi</a:t>
            </a:r>
            <a:r>
              <a:rPr lang="nl-BE" i="1" dirty="0"/>
              <a:t> les </a:t>
            </a:r>
            <a:r>
              <a:rPr lang="nl-BE" i="1" dirty="0" err="1"/>
              <a:t>discriminations</a:t>
            </a:r>
            <a:r>
              <a:rPr lang="nl-BE" i="1" dirty="0"/>
              <a:t> au sein de la </a:t>
            </a:r>
            <a:r>
              <a:rPr lang="nl-BE" i="1" dirty="0" err="1"/>
              <a:t>fratrie</a:t>
            </a:r>
            <a:r>
              <a:rPr lang="nl-BE" i="1" dirty="0"/>
              <a:t>.</a:t>
            </a:r>
            <a:endParaRPr lang="en-US" i="1" dirty="0"/>
          </a:p>
        </p:txBody>
      </p:sp>
      <p:sp>
        <p:nvSpPr>
          <p:cNvPr id="3" name="Tijdelijke aanduiding voor voettekst 2"/>
          <p:cNvSpPr>
            <a:spLocks noGrp="1"/>
          </p:cNvSpPr>
          <p:nvPr>
            <p:ph type="ftr" sz="quarter" idx="11"/>
          </p:nvPr>
        </p:nvSpPr>
        <p:spPr/>
        <p:txBody>
          <a:bodyPr/>
          <a:lstStyle/>
          <a:p>
            <a:r>
              <a:rPr lang="nl-NL"/>
              <a:t>Faculteit, departement, dienst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35</a:t>
            </a:fld>
            <a:endParaRPr lang="nl-NL"/>
          </a:p>
        </p:txBody>
      </p:sp>
      <p:sp>
        <p:nvSpPr>
          <p:cNvPr id="5" name="Titel 4"/>
          <p:cNvSpPr>
            <a:spLocks noGrp="1"/>
          </p:cNvSpPr>
          <p:nvPr>
            <p:ph type="title"/>
          </p:nvPr>
        </p:nvSpPr>
        <p:spPr/>
        <p:txBody>
          <a:bodyPr/>
          <a:lstStyle/>
          <a:p>
            <a:r>
              <a:rPr lang="nl-BE" dirty="0"/>
              <a:t>Afstamming t.a.v. trans ouder</a:t>
            </a:r>
            <a:endParaRPr lang="en-US" dirty="0"/>
          </a:p>
        </p:txBody>
      </p:sp>
    </p:spTree>
    <p:extLst>
      <p:ext uri="{BB962C8B-B14F-4D97-AF65-F5344CB8AC3E}">
        <p14:creationId xmlns:p14="http://schemas.microsoft.com/office/powerpoint/2010/main" val="4031258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Afstamming t.a.v. trans ouder</a:t>
            </a:r>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36</a:t>
            </a:fld>
            <a:endParaRPr lang="nl-BE" dirty="0"/>
          </a:p>
        </p:txBody>
      </p:sp>
      <p:sp>
        <p:nvSpPr>
          <p:cNvPr id="4" name="Tijdelijke aanduiding voor inhoud 3"/>
          <p:cNvSpPr>
            <a:spLocks noGrp="1"/>
          </p:cNvSpPr>
          <p:nvPr>
            <p:ph idx="1"/>
          </p:nvPr>
        </p:nvSpPr>
        <p:spPr>
          <a:xfrm>
            <a:off x="576000" y="1442301"/>
            <a:ext cx="11041200" cy="4677699"/>
          </a:xfrm>
        </p:spPr>
        <p:txBody>
          <a:bodyPr>
            <a:normAutofit/>
          </a:bodyPr>
          <a:lstStyle/>
          <a:p>
            <a:pPr marL="457200" lvl="1" indent="0">
              <a:buNone/>
            </a:pPr>
            <a:r>
              <a:rPr lang="nl-BE" sz="2600" b="1" dirty="0"/>
              <a:t>(3) Overige gevallen</a:t>
            </a:r>
            <a:r>
              <a:rPr lang="nl-BE" sz="2600" dirty="0"/>
              <a:t>: voor de toepassing van afstammingsregels wordt uitgegaan van het nieuwe geslacht (art. 135/2 § 2 oud BW)</a:t>
            </a:r>
          </a:p>
          <a:p>
            <a:pPr lvl="2">
              <a:buFontTx/>
              <a:buChar char="-"/>
            </a:pPr>
            <a:r>
              <a:rPr lang="nl-BE" sz="2400" dirty="0"/>
              <a:t>Trans man stemt toe in verwekking kind bij vrouw: vaderlijke afstamming</a:t>
            </a:r>
          </a:p>
          <a:p>
            <a:pPr lvl="2">
              <a:buFontTx/>
              <a:buChar char="-"/>
            </a:pPr>
            <a:r>
              <a:rPr lang="nl-BE" sz="2400" dirty="0"/>
              <a:t>Trans vrouw baart kind: moederlijke afstamming </a:t>
            </a:r>
          </a:p>
          <a:p>
            <a:pPr marL="0" indent="0">
              <a:buNone/>
            </a:pPr>
            <a:endParaRPr lang="nl-BE" dirty="0"/>
          </a:p>
          <a:p>
            <a:pPr marL="0" indent="0">
              <a:buNone/>
            </a:pPr>
            <a:endParaRPr lang="nl-BE" dirty="0"/>
          </a:p>
        </p:txBody>
      </p:sp>
      <p:pic>
        <p:nvPicPr>
          <p:cNvPr id="5" name="Afbeelding 4"/>
          <p:cNvPicPr>
            <a:picLocks noChangeAspect="1"/>
          </p:cNvPicPr>
          <p:nvPr/>
        </p:nvPicPr>
        <p:blipFill>
          <a:blip r:embed="rId2"/>
          <a:stretch>
            <a:fillRect/>
          </a:stretch>
        </p:blipFill>
        <p:spPr>
          <a:xfrm>
            <a:off x="8469660" y="3131820"/>
            <a:ext cx="3555486" cy="3622014"/>
          </a:xfrm>
          <a:prstGeom prst="rect">
            <a:avLst/>
          </a:prstGeom>
          <a:ln>
            <a:solidFill>
              <a:schemeClr val="tx2">
                <a:lumMod val="60000"/>
                <a:lumOff val="40000"/>
              </a:schemeClr>
            </a:solidFill>
          </a:ln>
        </p:spPr>
      </p:pic>
    </p:spTree>
    <p:extLst>
      <p:ext uri="{BB962C8B-B14F-4D97-AF65-F5344CB8AC3E}">
        <p14:creationId xmlns:p14="http://schemas.microsoft.com/office/powerpoint/2010/main" val="2002902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498294"/>
            <a:ext cx="11041200" cy="4621706"/>
          </a:xfrm>
        </p:spPr>
        <p:txBody>
          <a:bodyPr>
            <a:normAutofit/>
          </a:bodyPr>
          <a:lstStyle/>
          <a:p>
            <a:pPr marL="0" indent="0">
              <a:buNone/>
            </a:pPr>
            <a:r>
              <a:rPr lang="nl-BE" sz="2600" dirty="0"/>
              <a:t>Gevolgen </a:t>
            </a:r>
            <a:r>
              <a:rPr lang="nl-BE" sz="2600" dirty="0" err="1"/>
              <a:t>GwH</a:t>
            </a:r>
            <a:r>
              <a:rPr lang="nl-BE" sz="2600" dirty="0"/>
              <a:t> 2019: creatie bijkomende categorieën of schrapping registratie geslacht/genderidentiteit als element staat van de persoon? </a:t>
            </a:r>
            <a:endParaRPr lang="nl-BE" dirty="0"/>
          </a:p>
          <a:p>
            <a:pPr marL="0" indent="0">
              <a:buNone/>
            </a:pPr>
            <a:endParaRPr lang="nl-BE" dirty="0"/>
          </a:p>
          <a:p>
            <a:pPr marL="0" indent="0">
              <a:buNone/>
            </a:pPr>
            <a:r>
              <a:rPr lang="nl-BE" sz="2600" dirty="0"/>
              <a:t>Huidige afstammingsregels: gelinkt aan binair geslacht M/V</a:t>
            </a:r>
          </a:p>
          <a:p>
            <a:pPr>
              <a:buFontTx/>
              <a:buChar char="-"/>
            </a:pPr>
            <a:r>
              <a:rPr lang="nl-BE" dirty="0"/>
              <a:t>vader: (trans) man </a:t>
            </a:r>
          </a:p>
          <a:p>
            <a:pPr>
              <a:buFontTx/>
              <a:buChar char="-"/>
            </a:pPr>
            <a:r>
              <a:rPr lang="nl-BE" dirty="0"/>
              <a:t>meemoeder: (trans) vrouw</a:t>
            </a:r>
          </a:p>
          <a:p>
            <a:pPr>
              <a:buFontTx/>
              <a:buChar char="-"/>
            </a:pPr>
            <a:r>
              <a:rPr lang="nl-BE" dirty="0"/>
              <a:t>moeder: (trans) vrouw of trans man </a:t>
            </a:r>
          </a:p>
          <a:p>
            <a:pPr marL="0" indent="0">
              <a:lnSpc>
                <a:spcPct val="110000"/>
              </a:lnSpc>
              <a:buNone/>
            </a:pPr>
            <a:endParaRPr lang="nl-BE" b="1"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37</a:t>
            </a:fld>
            <a:endParaRPr lang="nl-NL"/>
          </a:p>
        </p:txBody>
      </p:sp>
      <p:sp>
        <p:nvSpPr>
          <p:cNvPr id="5" name="Titel 4"/>
          <p:cNvSpPr>
            <a:spLocks noGrp="1"/>
          </p:cNvSpPr>
          <p:nvPr>
            <p:ph type="title"/>
          </p:nvPr>
        </p:nvSpPr>
        <p:spPr/>
        <p:txBody>
          <a:bodyPr/>
          <a:lstStyle/>
          <a:p>
            <a:r>
              <a:rPr lang="en-US" dirty="0" err="1"/>
              <a:t>Toekomstig</a:t>
            </a:r>
            <a:r>
              <a:rPr lang="en-US" dirty="0"/>
              <a:t> </a:t>
            </a:r>
            <a:r>
              <a:rPr lang="en-US" dirty="0" err="1"/>
              <a:t>afstammingsrecht</a:t>
            </a:r>
            <a:endParaRPr lang="en-US" dirty="0"/>
          </a:p>
        </p:txBody>
      </p:sp>
    </p:spTree>
    <p:extLst>
      <p:ext uri="{BB962C8B-B14F-4D97-AF65-F5344CB8AC3E}">
        <p14:creationId xmlns:p14="http://schemas.microsoft.com/office/powerpoint/2010/main" val="337211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498294"/>
            <a:ext cx="11041200" cy="4621706"/>
          </a:xfrm>
        </p:spPr>
        <p:txBody>
          <a:bodyPr>
            <a:normAutofit/>
          </a:bodyPr>
          <a:lstStyle/>
          <a:p>
            <a:pPr marL="0" indent="0">
              <a:lnSpc>
                <a:spcPct val="110000"/>
              </a:lnSpc>
              <a:buNone/>
            </a:pPr>
            <a:r>
              <a:rPr lang="nl-BE" dirty="0"/>
              <a:t>Voorstel:</a:t>
            </a:r>
          </a:p>
          <a:p>
            <a:pPr marL="0" indent="0">
              <a:lnSpc>
                <a:spcPct val="110000"/>
              </a:lnSpc>
              <a:buNone/>
            </a:pPr>
            <a:endParaRPr lang="nl-BE" dirty="0"/>
          </a:p>
          <a:p>
            <a:pPr marL="0" indent="0">
              <a:lnSpc>
                <a:spcPct val="110000"/>
              </a:lnSpc>
              <a:buNone/>
            </a:pPr>
            <a:r>
              <a:rPr lang="nl-BE" dirty="0"/>
              <a:t>Niet geslacht ouder is bepalend voor toepassing van afstammingsregels, wel de functie in het ontstaansproces van het kind: </a:t>
            </a:r>
          </a:p>
          <a:p>
            <a:pPr marL="0" indent="0">
              <a:lnSpc>
                <a:spcPct val="110000"/>
              </a:lnSpc>
              <a:buNone/>
            </a:pPr>
            <a:r>
              <a:rPr lang="nl-BE" dirty="0"/>
              <a:t>	bevalling / verwekking of toestemming tot verwekking </a:t>
            </a:r>
            <a:r>
              <a:rPr lang="nl-BE" dirty="0" err="1"/>
              <a:t>i.k.v</a:t>
            </a:r>
            <a:r>
              <a:rPr lang="nl-BE" dirty="0"/>
              <a:t>. medisch 	begeleide voorplanting	</a:t>
            </a:r>
          </a:p>
          <a:p>
            <a:pPr marL="0" indent="0">
              <a:lnSpc>
                <a:spcPct val="110000"/>
              </a:lnSpc>
              <a:buNone/>
            </a:pPr>
            <a:r>
              <a:rPr lang="nl-BE" dirty="0"/>
              <a:t>	(= constitutief element voor ouderschap)</a:t>
            </a:r>
            <a:endParaRPr lang="en-US"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38</a:t>
            </a:fld>
            <a:endParaRPr lang="nl-NL"/>
          </a:p>
        </p:txBody>
      </p:sp>
      <p:sp>
        <p:nvSpPr>
          <p:cNvPr id="5" name="Titel 4"/>
          <p:cNvSpPr>
            <a:spLocks noGrp="1"/>
          </p:cNvSpPr>
          <p:nvPr>
            <p:ph type="title"/>
          </p:nvPr>
        </p:nvSpPr>
        <p:spPr/>
        <p:txBody>
          <a:bodyPr/>
          <a:lstStyle/>
          <a:p>
            <a:r>
              <a:rPr lang="en-US" dirty="0" err="1"/>
              <a:t>Toekomstig</a:t>
            </a:r>
            <a:r>
              <a:rPr lang="en-US" dirty="0"/>
              <a:t> </a:t>
            </a:r>
            <a:r>
              <a:rPr lang="en-US" dirty="0" err="1"/>
              <a:t>afstammingsrecht</a:t>
            </a:r>
            <a:r>
              <a:rPr lang="en-US" dirty="0"/>
              <a:t>?</a:t>
            </a:r>
          </a:p>
        </p:txBody>
      </p:sp>
    </p:spTree>
    <p:extLst>
      <p:ext uri="{BB962C8B-B14F-4D97-AF65-F5344CB8AC3E}">
        <p14:creationId xmlns:p14="http://schemas.microsoft.com/office/powerpoint/2010/main" val="1975415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498294"/>
            <a:ext cx="11041200" cy="4621706"/>
          </a:xfrm>
        </p:spPr>
        <p:txBody>
          <a:bodyPr>
            <a:normAutofit/>
          </a:bodyPr>
          <a:lstStyle/>
          <a:p>
            <a:pPr marL="0" indent="0">
              <a:buNone/>
            </a:pPr>
            <a:r>
              <a:rPr lang="nl-BE" sz="2800" dirty="0">
                <a:solidFill>
                  <a:srgbClr val="2F4D5D"/>
                </a:solidFill>
              </a:rPr>
              <a:t>Duits concept-wetsontwerp </a:t>
            </a:r>
            <a:r>
              <a:rPr lang="nl-BE" sz="2800" dirty="0"/>
              <a:t>“</a:t>
            </a:r>
            <a:r>
              <a:rPr lang="nl-BE" sz="2800" dirty="0" err="1"/>
              <a:t>Gesetzes</a:t>
            </a:r>
            <a:r>
              <a:rPr lang="nl-BE" sz="2800" dirty="0"/>
              <a:t> </a:t>
            </a:r>
            <a:r>
              <a:rPr lang="nl-BE" sz="2800" dirty="0" err="1"/>
              <a:t>zur</a:t>
            </a:r>
            <a:r>
              <a:rPr lang="nl-BE" sz="2800" dirty="0"/>
              <a:t> Reform des </a:t>
            </a:r>
            <a:r>
              <a:rPr lang="nl-BE" sz="2800" dirty="0" err="1"/>
              <a:t>Abstammungsrecht</a:t>
            </a:r>
            <a:r>
              <a:rPr lang="nl-BE" sz="2800" dirty="0"/>
              <a:t>”</a:t>
            </a:r>
          </a:p>
          <a:p>
            <a:pPr marL="0" indent="0">
              <a:buNone/>
            </a:pPr>
            <a:r>
              <a:rPr lang="nl-BE" dirty="0"/>
              <a:t>	§1600h BGB “</a:t>
            </a:r>
            <a:r>
              <a:rPr lang="nl-BE" i="1" dirty="0" err="1"/>
              <a:t>Für</a:t>
            </a:r>
            <a:r>
              <a:rPr lang="nl-BE" i="1" dirty="0"/>
              <a:t> Personen </a:t>
            </a:r>
            <a:r>
              <a:rPr lang="nl-BE" i="1" dirty="0" err="1"/>
              <a:t>mit</a:t>
            </a:r>
            <a:r>
              <a:rPr lang="nl-BE" i="1" dirty="0"/>
              <a:t> Varianten des </a:t>
            </a:r>
            <a:r>
              <a:rPr lang="nl-BE" i="1" dirty="0" err="1"/>
              <a:t>Geschlechtsidentität</a:t>
            </a:r>
            <a:r>
              <a:rPr lang="nl-BE" i="1" dirty="0"/>
              <a:t> </a:t>
            </a:r>
            <a:r>
              <a:rPr lang="nl-BE" i="1" dirty="0" err="1"/>
              <a:t>gelten</a:t>
            </a:r>
            <a:r>
              <a:rPr lang="nl-BE" i="1" dirty="0"/>
              <a:t> die </a:t>
            </a:r>
            <a:r>
              <a:rPr lang="nl-BE" i="1" dirty="0" err="1"/>
              <a:t>Vorschriften</a:t>
            </a:r>
            <a:r>
              <a:rPr lang="nl-BE" i="1" dirty="0"/>
              <a:t> </a:t>
            </a:r>
            <a:r>
              <a:rPr lang="nl-BE" i="1" dirty="0" err="1"/>
              <a:t>dieses</a:t>
            </a:r>
            <a:r>
              <a:rPr lang="nl-BE" i="1" dirty="0"/>
              <a:t> Titels </a:t>
            </a:r>
            <a:r>
              <a:rPr lang="nl-BE" i="1" dirty="0" err="1"/>
              <a:t>entsprechend</a:t>
            </a:r>
            <a:r>
              <a:rPr lang="nl-BE" sz="2600" dirty="0"/>
              <a:t>”.</a:t>
            </a:r>
          </a:p>
          <a:p>
            <a:pPr>
              <a:buFontTx/>
              <a:buChar char="-"/>
            </a:pPr>
            <a:r>
              <a:rPr lang="nl-BE" sz="2200" dirty="0"/>
              <a:t>Persoon die van kind is </a:t>
            </a:r>
            <a:r>
              <a:rPr lang="nl-BE" sz="2200" u="sng" dirty="0"/>
              <a:t>bevallen</a:t>
            </a:r>
            <a:r>
              <a:rPr lang="nl-BE" sz="2200" dirty="0"/>
              <a:t>, is voor toepassing van afstammingsrecht de moeder, ongeacht de wettelijke genderidentiteit (M/V/blanco/divers) van die persoon bij de geboorte van het kind</a:t>
            </a:r>
          </a:p>
          <a:p>
            <a:pPr>
              <a:buFontTx/>
              <a:buChar char="-"/>
            </a:pPr>
            <a:r>
              <a:rPr lang="nl-BE" sz="2200" dirty="0"/>
              <a:t>persoon die het kind </a:t>
            </a:r>
            <a:r>
              <a:rPr lang="nl-BE" sz="2200" u="sng" dirty="0"/>
              <a:t>verwekt heeft</a:t>
            </a:r>
            <a:r>
              <a:rPr lang="nl-BE" sz="2200" dirty="0"/>
              <a:t>, is voor de toepassing van afstammingsrecht de vader, ongeacht de wettelijke genderidentiteit </a:t>
            </a:r>
          </a:p>
          <a:p>
            <a:pPr>
              <a:buFontTx/>
              <a:buChar char="-"/>
            </a:pPr>
            <a:r>
              <a:rPr lang="nl-BE" sz="2200" dirty="0"/>
              <a:t>persoon die </a:t>
            </a:r>
            <a:r>
              <a:rPr lang="nl-BE" sz="2200" u="sng" dirty="0"/>
              <a:t>samen met de moeder toegestemd heeft tot MBV </a:t>
            </a:r>
            <a:r>
              <a:rPr lang="nl-BE" sz="2200" dirty="0"/>
              <a:t>met donorsperma, is de vader of de meemoeder, ongeacht de wettelijke genderidentiteit</a:t>
            </a:r>
          </a:p>
        </p:txBody>
      </p:sp>
      <p:sp>
        <p:nvSpPr>
          <p:cNvPr id="3" name="Tijdelijke aanduiding voor voettekst 2"/>
          <p:cNvSpPr>
            <a:spLocks noGrp="1"/>
          </p:cNvSpPr>
          <p:nvPr>
            <p:ph type="ftr" sz="quarter" idx="11"/>
          </p:nvPr>
        </p:nvSpPr>
        <p:spPr>
          <a:xfrm>
            <a:off x="4450814" y="6210000"/>
            <a:ext cx="6575986" cy="648000"/>
          </a:xfrm>
        </p:spPr>
        <p:txBody>
          <a:bodyPr/>
          <a:lstStyle/>
          <a:p>
            <a:r>
              <a:rPr lang="nl-BE" sz="1050" dirty="0"/>
              <a:t>(</a:t>
            </a:r>
            <a:r>
              <a:rPr lang="nl-BE" sz="1200" u="sng" dirty="0">
                <a:hlinkClick r:id="rId2"/>
              </a:rPr>
              <a:t>https://www.bmjv.de/SharedDocs/Artikel/DE/2019/031319_Reform_Abstamungsrecht.html</a:t>
            </a:r>
            <a:endParaRPr lang="nl-BE" sz="900" dirty="0"/>
          </a:p>
          <a:p>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39</a:t>
            </a:fld>
            <a:endParaRPr lang="nl-NL"/>
          </a:p>
        </p:txBody>
      </p:sp>
      <p:sp>
        <p:nvSpPr>
          <p:cNvPr id="5" name="Titel 4"/>
          <p:cNvSpPr>
            <a:spLocks noGrp="1"/>
          </p:cNvSpPr>
          <p:nvPr>
            <p:ph type="title"/>
          </p:nvPr>
        </p:nvSpPr>
        <p:spPr/>
        <p:txBody>
          <a:bodyPr/>
          <a:lstStyle/>
          <a:p>
            <a:r>
              <a:rPr lang="nl-BE" dirty="0"/>
              <a:t>Toekomstig afstammingsrecht?</a:t>
            </a:r>
            <a:endParaRPr lang="en-US" dirty="0"/>
          </a:p>
        </p:txBody>
      </p:sp>
    </p:spTree>
    <p:extLst>
      <p:ext uri="{BB962C8B-B14F-4D97-AF65-F5344CB8AC3E}">
        <p14:creationId xmlns:p14="http://schemas.microsoft.com/office/powerpoint/2010/main" val="43363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945593-6634-4713-A3AD-D2EA9E67570F}"/>
              </a:ext>
            </a:extLst>
          </p:cNvPr>
          <p:cNvSpPr>
            <a:spLocks noGrp="1"/>
          </p:cNvSpPr>
          <p:nvPr>
            <p:ph idx="1"/>
          </p:nvPr>
        </p:nvSpPr>
        <p:spPr/>
        <p:txBody>
          <a:bodyPr/>
          <a:lstStyle/>
          <a:p>
            <a:pPr>
              <a:lnSpc>
                <a:spcPts val="3000"/>
              </a:lnSpc>
            </a:pPr>
            <a:r>
              <a:rPr lang="nl-BE" sz="2800" dirty="0"/>
              <a:t>Transgender: genderidentiteit stemt niet overeen met geslacht in geboorteakte</a:t>
            </a:r>
          </a:p>
          <a:p>
            <a:pPr lvl="1">
              <a:lnSpc>
                <a:spcPts val="3000"/>
              </a:lnSpc>
            </a:pPr>
            <a:r>
              <a:rPr lang="nl-BE" dirty="0"/>
              <a:t>Wijziging via akte aanpassing registratie geslacht</a:t>
            </a:r>
          </a:p>
          <a:p>
            <a:pPr lvl="1">
              <a:lnSpc>
                <a:spcPts val="3000"/>
              </a:lnSpc>
              <a:buFont typeface="Arial" panose="020B0604020202020204" pitchFamily="34" charset="0"/>
              <a:buChar char="•"/>
            </a:pPr>
            <a:r>
              <a:rPr lang="nl-BE" dirty="0"/>
              <a:t>Tot 31/12/2017: Wet 10 mei 2007 betreffende de transseksualiteit</a:t>
            </a:r>
          </a:p>
          <a:p>
            <a:pPr lvl="2">
              <a:lnSpc>
                <a:spcPts val="3000"/>
              </a:lnSpc>
              <a:buFontTx/>
              <a:buChar char="-"/>
            </a:pPr>
            <a:r>
              <a:rPr lang="nl-BE" dirty="0"/>
              <a:t>Voorwaarden: art. 62</a:t>
            </a:r>
            <a:r>
              <a:rPr lang="nl-BE" i="1" dirty="0"/>
              <a:t>bis</a:t>
            </a:r>
            <a:r>
              <a:rPr lang="nl-BE" dirty="0"/>
              <a:t> § 1 en § 2 (oud) BW</a:t>
            </a:r>
          </a:p>
          <a:p>
            <a:pPr lvl="2">
              <a:lnSpc>
                <a:spcPts val="3000"/>
              </a:lnSpc>
              <a:buFontTx/>
              <a:buChar char="-"/>
            </a:pPr>
            <a:r>
              <a:rPr lang="nl-BE" dirty="0"/>
              <a:t>innerlijke overtuiging</a:t>
            </a:r>
          </a:p>
          <a:p>
            <a:pPr lvl="2">
              <a:lnSpc>
                <a:spcPts val="3000"/>
              </a:lnSpc>
              <a:buFontTx/>
              <a:buChar char="-"/>
            </a:pPr>
            <a:r>
              <a:rPr lang="nl-BE" dirty="0"/>
              <a:t>lichamelijk aangepast</a:t>
            </a:r>
          </a:p>
          <a:p>
            <a:pPr lvl="2">
              <a:lnSpc>
                <a:spcPts val="3000"/>
              </a:lnSpc>
              <a:buFontTx/>
              <a:buChar char="-"/>
            </a:pPr>
            <a:r>
              <a:rPr lang="nl-BE" dirty="0"/>
              <a:t>geen kinderen meer verwekken</a:t>
            </a:r>
          </a:p>
          <a:p>
            <a:pPr lvl="1"/>
            <a:endParaRPr lang="nl-BE" dirty="0"/>
          </a:p>
        </p:txBody>
      </p:sp>
      <p:sp>
        <p:nvSpPr>
          <p:cNvPr id="3" name="Tijdelijke aanduiding voor voettekst 2">
            <a:extLst>
              <a:ext uri="{FF2B5EF4-FFF2-40B4-BE49-F238E27FC236}">
                <a16:creationId xmlns:a16="http://schemas.microsoft.com/office/drawing/2014/main" id="{07B9A27F-4C04-4BA3-A7CC-FB705EADE9F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D08C1619-DC41-4708-BD11-1FA31A50B796}"/>
              </a:ext>
            </a:extLst>
          </p:cNvPr>
          <p:cNvSpPr>
            <a:spLocks noGrp="1"/>
          </p:cNvSpPr>
          <p:nvPr>
            <p:ph type="sldNum" sz="quarter" idx="12"/>
          </p:nvPr>
        </p:nvSpPr>
        <p:spPr/>
        <p:txBody>
          <a:bodyPr/>
          <a:lstStyle/>
          <a:p>
            <a:fld id="{0A297500-7527-634B-90F4-69D0994C32B4}" type="slidenum">
              <a:rPr lang="nl-NL" smtClean="0"/>
              <a:t>4</a:t>
            </a:fld>
            <a:endParaRPr lang="nl-NL"/>
          </a:p>
        </p:txBody>
      </p:sp>
      <p:sp>
        <p:nvSpPr>
          <p:cNvPr id="5" name="Titel 4">
            <a:extLst>
              <a:ext uri="{FF2B5EF4-FFF2-40B4-BE49-F238E27FC236}">
                <a16:creationId xmlns:a16="http://schemas.microsoft.com/office/drawing/2014/main" id="{F1F0F27D-6938-4271-A8ED-14CDBFDABC81}"/>
              </a:ext>
            </a:extLst>
          </p:cNvPr>
          <p:cNvSpPr>
            <a:spLocks noGrp="1"/>
          </p:cNvSpPr>
          <p:nvPr>
            <p:ph type="title"/>
          </p:nvPr>
        </p:nvSpPr>
        <p:spPr/>
        <p:txBody>
          <a:bodyPr/>
          <a:lstStyle/>
          <a:p>
            <a:r>
              <a:rPr lang="nl-BE" dirty="0"/>
              <a:t>Huidige situatie in België</a:t>
            </a:r>
          </a:p>
        </p:txBody>
      </p:sp>
    </p:spTree>
    <p:extLst>
      <p:ext uri="{BB962C8B-B14F-4D97-AF65-F5344CB8AC3E}">
        <p14:creationId xmlns:p14="http://schemas.microsoft.com/office/powerpoint/2010/main" val="4041684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BE" sz="2800" dirty="0"/>
              <a:t>Voorstel:</a:t>
            </a:r>
          </a:p>
          <a:p>
            <a:pPr marL="0" indent="0">
              <a:buNone/>
            </a:pPr>
            <a:r>
              <a:rPr lang="nl-BE" dirty="0"/>
              <a:t>Ouder van het kind is:</a:t>
            </a:r>
          </a:p>
          <a:p>
            <a:pPr>
              <a:buFontTx/>
              <a:buChar char="-"/>
            </a:pPr>
            <a:r>
              <a:rPr lang="nl-BE" dirty="0"/>
              <a:t>De persoon die van het kind is bevallen = moeder of ouder 1 </a:t>
            </a:r>
          </a:p>
          <a:p>
            <a:pPr>
              <a:buFontTx/>
              <a:buChar char="-"/>
            </a:pPr>
            <a:r>
              <a:rPr lang="nl-BE" dirty="0"/>
              <a:t>De persoon die het kind verwekt heeft, of die toegestemd heeft tot de verwekking van het kind overeenkomstig Wet MBV, bij de persoon die van het kind is bevallen = vader of meemoeder of ouder 2</a:t>
            </a:r>
          </a:p>
          <a:p>
            <a:pPr lvl="1">
              <a:buFontTx/>
              <a:buChar char="-"/>
            </a:pPr>
            <a:r>
              <a:rPr lang="nl-BE" sz="2000" dirty="0"/>
              <a:t>Van rechtswege bij huwelijk of wettelijke samenwoning (behoudens indien tussen wettelijk samenwonenden een absoluut huwelijksbeletsel bestaat)</a:t>
            </a:r>
          </a:p>
          <a:p>
            <a:pPr lvl="1">
              <a:buFontTx/>
              <a:buChar char="-"/>
            </a:pPr>
            <a:r>
              <a:rPr lang="nl-BE" sz="2000" dirty="0"/>
              <a:t>Erkenning / Gerechtelijke vaststelling</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40</a:t>
            </a:fld>
            <a:endParaRPr lang="nl-NL"/>
          </a:p>
        </p:txBody>
      </p:sp>
      <p:sp>
        <p:nvSpPr>
          <p:cNvPr id="5" name="Titel 4"/>
          <p:cNvSpPr>
            <a:spLocks noGrp="1"/>
          </p:cNvSpPr>
          <p:nvPr>
            <p:ph type="title"/>
          </p:nvPr>
        </p:nvSpPr>
        <p:spPr/>
        <p:txBody>
          <a:bodyPr>
            <a:normAutofit/>
          </a:bodyPr>
          <a:lstStyle/>
          <a:p>
            <a:r>
              <a:rPr lang="nl-BE" dirty="0"/>
              <a:t>Toekomstig afstammingsrecht?</a:t>
            </a:r>
            <a:endParaRPr lang="en-US" dirty="0"/>
          </a:p>
        </p:txBody>
      </p:sp>
    </p:spTree>
    <p:extLst>
      <p:ext uri="{BB962C8B-B14F-4D97-AF65-F5344CB8AC3E}">
        <p14:creationId xmlns:p14="http://schemas.microsoft.com/office/powerpoint/2010/main" val="3805882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10738546" cy="2386800"/>
          </a:xfrm>
        </p:spPr>
        <p:txBody>
          <a:bodyPr>
            <a:normAutofit/>
          </a:bodyPr>
          <a:lstStyle/>
          <a:p>
            <a:pPr>
              <a:lnSpc>
                <a:spcPct val="90000"/>
              </a:lnSpc>
            </a:pPr>
            <a:br>
              <a:rPr lang="en-US" dirty="0"/>
            </a:br>
            <a:r>
              <a:rPr lang="nl-BE" u="sng" dirty="0">
                <a:hlinkClick r:id="rId2"/>
              </a:rPr>
              <a:t>https://www.linkedin.com/company/instituut-voor-familierecht-en-jeugdrecht</a:t>
            </a:r>
            <a:br>
              <a:rPr lang="nl-NL" dirty="0"/>
            </a:br>
            <a:endParaRPr lang="en-US"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41</a:t>
            </a:fld>
            <a:endParaRPr lang="nl-NL"/>
          </a:p>
        </p:txBody>
      </p:sp>
    </p:spTree>
    <p:extLst>
      <p:ext uri="{BB962C8B-B14F-4D97-AF65-F5344CB8AC3E}">
        <p14:creationId xmlns:p14="http://schemas.microsoft.com/office/powerpoint/2010/main" val="15345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945593-6634-4713-A3AD-D2EA9E67570F}"/>
              </a:ext>
            </a:extLst>
          </p:cNvPr>
          <p:cNvSpPr>
            <a:spLocks noGrp="1"/>
          </p:cNvSpPr>
          <p:nvPr>
            <p:ph idx="1"/>
          </p:nvPr>
        </p:nvSpPr>
        <p:spPr/>
        <p:txBody>
          <a:bodyPr/>
          <a:lstStyle/>
          <a:p>
            <a:pPr>
              <a:lnSpc>
                <a:spcPts val="3000"/>
              </a:lnSpc>
            </a:pPr>
            <a:r>
              <a:rPr lang="nl-BE" sz="2800" dirty="0"/>
              <a:t>Transgender:</a:t>
            </a:r>
          </a:p>
          <a:p>
            <a:pPr lvl="1">
              <a:lnSpc>
                <a:spcPts val="3000"/>
              </a:lnSpc>
              <a:buFont typeface="Arial" panose="020B0604020202020204" pitchFamily="34" charset="0"/>
              <a:buChar char="•"/>
            </a:pPr>
            <a:r>
              <a:rPr lang="nl-BE" dirty="0"/>
              <a:t>Tot 31/12/2017: Wet 10 mei 2007 betreffende de transseksualiteit</a:t>
            </a:r>
          </a:p>
          <a:p>
            <a:pPr marL="0" indent="0">
              <a:buNone/>
            </a:pPr>
            <a:r>
              <a:rPr lang="nl-BE" dirty="0"/>
              <a:t>	&gt;&lt; Internationale mensenrechtelijke verplichtingen:</a:t>
            </a:r>
          </a:p>
          <a:p>
            <a:pPr lvl="2"/>
            <a:r>
              <a:rPr lang="nl-BE" dirty="0"/>
              <a:t>Onderscheid wettelijke voorwaarden officiële aanpassing registratie geslacht – medische ingrepen</a:t>
            </a:r>
          </a:p>
          <a:p>
            <a:pPr lvl="2">
              <a:buFont typeface="Arial" panose="020B0604020202020204" pitchFamily="34" charset="0"/>
              <a:buChar char="•"/>
            </a:pPr>
            <a:r>
              <a:rPr lang="nl-BE" dirty="0"/>
              <a:t>EHRM 6 april 2017, A.P., Garçon en </a:t>
            </a:r>
            <a:r>
              <a:rPr lang="nl-BE" dirty="0" err="1"/>
              <a:t>Nicot</a:t>
            </a:r>
            <a:r>
              <a:rPr lang="nl-BE" dirty="0"/>
              <a:t>/Frankrijk: v</a:t>
            </a:r>
            <a:r>
              <a:rPr lang="nl-BE" sz="2000" dirty="0"/>
              <a:t>oorwaarde van “onomkeerbare transitie”: inbreuk op privéleven (art. 8 EVRM).</a:t>
            </a:r>
          </a:p>
          <a:p>
            <a:pPr lvl="1">
              <a:lnSpc>
                <a:spcPts val="3000"/>
              </a:lnSpc>
              <a:buFont typeface="Arial" panose="020B0604020202020204" pitchFamily="34" charset="0"/>
              <a:buChar char="•"/>
            </a:pPr>
            <a:endParaRPr lang="nl-BE" dirty="0"/>
          </a:p>
          <a:p>
            <a:pPr lvl="1"/>
            <a:endParaRPr lang="nl-BE" dirty="0"/>
          </a:p>
        </p:txBody>
      </p:sp>
      <p:sp>
        <p:nvSpPr>
          <p:cNvPr id="3" name="Tijdelijke aanduiding voor voettekst 2">
            <a:extLst>
              <a:ext uri="{FF2B5EF4-FFF2-40B4-BE49-F238E27FC236}">
                <a16:creationId xmlns:a16="http://schemas.microsoft.com/office/drawing/2014/main" id="{07B9A27F-4C04-4BA3-A7CC-FB705EADE9F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D08C1619-DC41-4708-BD11-1FA31A50B796}"/>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5" name="Titel 4">
            <a:extLst>
              <a:ext uri="{FF2B5EF4-FFF2-40B4-BE49-F238E27FC236}">
                <a16:creationId xmlns:a16="http://schemas.microsoft.com/office/drawing/2014/main" id="{F1F0F27D-6938-4271-A8ED-14CDBFDABC81}"/>
              </a:ext>
            </a:extLst>
          </p:cNvPr>
          <p:cNvSpPr>
            <a:spLocks noGrp="1"/>
          </p:cNvSpPr>
          <p:nvPr>
            <p:ph type="title"/>
          </p:nvPr>
        </p:nvSpPr>
        <p:spPr/>
        <p:txBody>
          <a:bodyPr/>
          <a:lstStyle/>
          <a:p>
            <a:r>
              <a:rPr lang="nl-BE" dirty="0"/>
              <a:t>Huidige situatie in België</a:t>
            </a:r>
          </a:p>
        </p:txBody>
      </p:sp>
    </p:spTree>
    <p:extLst>
      <p:ext uri="{BB962C8B-B14F-4D97-AF65-F5344CB8AC3E}">
        <p14:creationId xmlns:p14="http://schemas.microsoft.com/office/powerpoint/2010/main" val="212127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945593-6634-4713-A3AD-D2EA9E67570F}"/>
              </a:ext>
            </a:extLst>
          </p:cNvPr>
          <p:cNvSpPr>
            <a:spLocks noGrp="1"/>
          </p:cNvSpPr>
          <p:nvPr>
            <p:ph idx="1"/>
          </p:nvPr>
        </p:nvSpPr>
        <p:spPr/>
        <p:txBody>
          <a:bodyPr>
            <a:normAutofit/>
          </a:bodyPr>
          <a:lstStyle/>
          <a:p>
            <a:r>
              <a:rPr lang="nl-BE" dirty="0"/>
              <a:t>Transgender:</a:t>
            </a:r>
          </a:p>
          <a:p>
            <a:pPr lvl="1"/>
            <a:r>
              <a:rPr lang="nl-BE" dirty="0"/>
              <a:t>Sinds 1/1/2018 : zelfbeschikking, zonder voorwaarden van geslachtsaanpassende behandeling en sterilisatie</a:t>
            </a:r>
          </a:p>
          <a:p>
            <a:pPr lvl="2"/>
            <a:r>
              <a:rPr lang="nl-BE" sz="2200" dirty="0"/>
              <a:t>Wet 25 juni 2017 tot hervorming van regelingen inzake transgenders wat de vermelding van een aanpassing van de registratie van het geslacht in de akten van de burgerlijke stand en de gevolgen hiervan betreft </a:t>
            </a:r>
          </a:p>
          <a:p>
            <a:pPr lvl="2"/>
            <a:r>
              <a:rPr lang="nl-BE" dirty="0"/>
              <a:t>art. 62-62</a:t>
            </a:r>
            <a:r>
              <a:rPr lang="nl-BE" i="1" dirty="0"/>
              <a:t>ter</a:t>
            </a:r>
            <a:r>
              <a:rPr lang="nl-BE" dirty="0"/>
              <a:t> oud BW - Wet 18 juni 2018: Boek I. Titel IV/1 Aanpassing van de registratie van het geslacht (art. 135/1 en 135/2 oud BW) – in werking: 31/03/2019</a:t>
            </a:r>
          </a:p>
          <a:p>
            <a:pPr lvl="1"/>
            <a:endParaRPr lang="nl-BE" dirty="0"/>
          </a:p>
          <a:p>
            <a:pPr lvl="1"/>
            <a:r>
              <a:rPr lang="nl-BE" dirty="0"/>
              <a:t>Verandering is mogelijk van M naar V of V naar M: discriminatie non-binaire personen</a:t>
            </a:r>
          </a:p>
          <a:p>
            <a:pPr lvl="1"/>
            <a:endParaRPr lang="nl-BE" dirty="0"/>
          </a:p>
        </p:txBody>
      </p:sp>
      <p:sp>
        <p:nvSpPr>
          <p:cNvPr id="3" name="Tijdelijke aanduiding voor voettekst 2">
            <a:extLst>
              <a:ext uri="{FF2B5EF4-FFF2-40B4-BE49-F238E27FC236}">
                <a16:creationId xmlns:a16="http://schemas.microsoft.com/office/drawing/2014/main" id="{07B9A27F-4C04-4BA3-A7CC-FB705EADE9F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D08C1619-DC41-4708-BD11-1FA31A50B796}"/>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5" name="Titel 4">
            <a:extLst>
              <a:ext uri="{FF2B5EF4-FFF2-40B4-BE49-F238E27FC236}">
                <a16:creationId xmlns:a16="http://schemas.microsoft.com/office/drawing/2014/main" id="{F1F0F27D-6938-4271-A8ED-14CDBFDABC81}"/>
              </a:ext>
            </a:extLst>
          </p:cNvPr>
          <p:cNvSpPr>
            <a:spLocks noGrp="1"/>
          </p:cNvSpPr>
          <p:nvPr>
            <p:ph type="title"/>
          </p:nvPr>
        </p:nvSpPr>
        <p:spPr/>
        <p:txBody>
          <a:bodyPr/>
          <a:lstStyle/>
          <a:p>
            <a:r>
              <a:rPr lang="nl-BE" dirty="0"/>
              <a:t>Huidige situatie in België</a:t>
            </a:r>
          </a:p>
        </p:txBody>
      </p:sp>
    </p:spTree>
    <p:extLst>
      <p:ext uri="{BB962C8B-B14F-4D97-AF65-F5344CB8AC3E}">
        <p14:creationId xmlns:p14="http://schemas.microsoft.com/office/powerpoint/2010/main" val="350572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BE" sz="2800" dirty="0" err="1"/>
              <a:t>GwH</a:t>
            </a:r>
            <a:r>
              <a:rPr lang="nl-BE" sz="2800" dirty="0"/>
              <a:t> 19 juni 2019, nr. 99/2019</a:t>
            </a:r>
          </a:p>
          <a:p>
            <a:pPr marL="0" indent="0">
              <a:buNone/>
            </a:pPr>
            <a:endParaRPr lang="nl-BE" dirty="0"/>
          </a:p>
          <a:p>
            <a:pPr marL="457200" indent="-457200">
              <a:buAutoNum type="arabicParenBoth"/>
            </a:pPr>
            <a:r>
              <a:rPr lang="nl-BE" dirty="0"/>
              <a:t>Discriminatie personen met </a:t>
            </a:r>
            <a:r>
              <a:rPr lang="nl-BE" i="1" dirty="0"/>
              <a:t>non-binaire</a:t>
            </a:r>
            <a:r>
              <a:rPr lang="nl-BE" dirty="0"/>
              <a:t> genderidentiteit </a:t>
            </a:r>
          </a:p>
          <a:p>
            <a:pPr marL="0" indent="0">
              <a:buNone/>
            </a:pPr>
            <a:r>
              <a:rPr lang="nl-BE" dirty="0"/>
              <a:t>	→ ongrondwettige lacune</a:t>
            </a:r>
          </a:p>
          <a:p>
            <a:pPr marL="0" indent="0">
              <a:buNone/>
            </a:pPr>
            <a:endParaRPr lang="nl-BE" dirty="0"/>
          </a:p>
          <a:p>
            <a:pPr marL="0" indent="0">
              <a:buNone/>
            </a:pPr>
            <a:r>
              <a:rPr lang="nl-BE" dirty="0"/>
              <a:t>(2) Discriminatie personen met </a:t>
            </a:r>
            <a:r>
              <a:rPr lang="nl-BE" i="1" dirty="0"/>
              <a:t>fluïde</a:t>
            </a:r>
            <a:r>
              <a:rPr lang="nl-BE" dirty="0"/>
              <a:t> genderidentiteit </a:t>
            </a:r>
          </a:p>
          <a:p>
            <a:pPr marL="0" indent="0">
              <a:buNone/>
            </a:pPr>
            <a:r>
              <a:rPr lang="nl-BE" dirty="0"/>
              <a:t>	→ vernietiging bepalingen m.b.t. in beginsel onherroepelijk karakter</a:t>
            </a:r>
          </a:p>
        </p:txBody>
      </p:sp>
      <p:sp>
        <p:nvSpPr>
          <p:cNvPr id="3" name="Tijdelijke aanduiding voor voettekst 2"/>
          <p:cNvSpPr>
            <a:spLocks noGrp="1"/>
          </p:cNvSpPr>
          <p:nvPr>
            <p:ph type="ftr" sz="quarter" idx="11"/>
          </p:nvPr>
        </p:nvSpPr>
        <p:spPr/>
        <p:txBody>
          <a:bodyPr/>
          <a:lstStyle/>
          <a:p>
            <a:r>
              <a:rPr lang="nl-NL"/>
              <a:t>Faculteit rechtsgeleerdheid</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7</a:t>
            </a:fld>
            <a:endParaRPr lang="nl-NL"/>
          </a:p>
        </p:txBody>
      </p:sp>
      <p:sp>
        <p:nvSpPr>
          <p:cNvPr id="5" name="Titel 4"/>
          <p:cNvSpPr>
            <a:spLocks noGrp="1"/>
          </p:cNvSpPr>
          <p:nvPr>
            <p:ph type="title"/>
          </p:nvPr>
        </p:nvSpPr>
        <p:spPr/>
        <p:txBody>
          <a:bodyPr/>
          <a:lstStyle/>
          <a:p>
            <a:r>
              <a:rPr lang="nl-BE" dirty="0"/>
              <a:t>Huidige situatie in België</a:t>
            </a:r>
            <a:endParaRPr lang="en-US" dirty="0"/>
          </a:p>
        </p:txBody>
      </p:sp>
    </p:spTree>
    <p:extLst>
      <p:ext uri="{BB962C8B-B14F-4D97-AF65-F5344CB8AC3E}">
        <p14:creationId xmlns:p14="http://schemas.microsoft.com/office/powerpoint/2010/main" val="7915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buNone/>
            </a:pPr>
            <a:r>
              <a:rPr lang="nl-BE" dirty="0"/>
              <a:t> Discriminatie personen met </a:t>
            </a:r>
            <a:r>
              <a:rPr lang="nl-BE" i="1" dirty="0"/>
              <a:t>non-binaire</a:t>
            </a:r>
            <a:r>
              <a:rPr lang="nl-BE" dirty="0"/>
              <a:t> genderidentiteit</a:t>
            </a:r>
          </a:p>
          <a:p>
            <a:pPr marL="0" indent="0">
              <a:buNone/>
            </a:pPr>
            <a:r>
              <a:rPr lang="nl-BE" dirty="0"/>
              <a:t>	 </a:t>
            </a:r>
          </a:p>
          <a:p>
            <a:pPr marL="0" indent="0">
              <a:buNone/>
            </a:pPr>
            <a:r>
              <a:rPr lang="nl-BE" dirty="0"/>
              <a:t>	“Er zijn verschillende mogelijkheden om die ongrondwettigheid te verhelpen, waaronder de </a:t>
            </a:r>
            <a:r>
              <a:rPr lang="nl-BE" u="sng" dirty="0"/>
              <a:t>creatie van één of meer bijkomende categorieën </a:t>
            </a:r>
            <a:r>
              <a:rPr lang="nl-BE" dirty="0"/>
              <a:t>die zowel bij de geboorte als achteraf toelaten om voor alle personen rekening te houden met het geslacht en de genderidentiteit, maar eveneens de mogelijkheid om de </a:t>
            </a:r>
            <a:r>
              <a:rPr lang="nl-BE" u="sng" dirty="0"/>
              <a:t>registratie van het geslacht of de genderidentiteit </a:t>
            </a:r>
            <a:r>
              <a:rPr lang="nl-BE" dirty="0"/>
              <a:t>als element van de burgerlijke staat van een persoon te </a:t>
            </a:r>
            <a:r>
              <a:rPr lang="nl-BE" u="sng" dirty="0"/>
              <a:t>schrappen</a:t>
            </a:r>
            <a:r>
              <a:rPr lang="nl-BE" dirty="0"/>
              <a:t>. Het staat dus aan de wetgever om, met inachtneming van de art. 10-11 </a:t>
            </a:r>
            <a:r>
              <a:rPr lang="nl-BE" dirty="0" err="1"/>
              <a:t>Gw</a:t>
            </a:r>
            <a:r>
              <a:rPr lang="nl-BE" dirty="0"/>
              <a:t>., een regeling te treffen om de vastgestelde ongrondwettigheid te verhelpen” </a:t>
            </a:r>
          </a:p>
        </p:txBody>
      </p:sp>
      <p:sp>
        <p:nvSpPr>
          <p:cNvPr id="3" name="Tijdelijke aanduiding voor voettekst 2"/>
          <p:cNvSpPr>
            <a:spLocks noGrp="1"/>
          </p:cNvSpPr>
          <p:nvPr>
            <p:ph type="ftr" sz="quarter" idx="11"/>
          </p:nvPr>
        </p:nvSpPr>
        <p:spPr/>
        <p:txBody>
          <a:bodyPr/>
          <a:lstStyle/>
          <a:p>
            <a:r>
              <a:rPr lang="nl-NL"/>
              <a:t>Faculteit rechtsgeleerdheid</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8</a:t>
            </a:fld>
            <a:endParaRPr lang="nl-NL"/>
          </a:p>
        </p:txBody>
      </p:sp>
      <p:sp>
        <p:nvSpPr>
          <p:cNvPr id="5" name="Titel 4"/>
          <p:cNvSpPr>
            <a:spLocks noGrp="1"/>
          </p:cNvSpPr>
          <p:nvPr>
            <p:ph type="title"/>
          </p:nvPr>
        </p:nvSpPr>
        <p:spPr/>
        <p:txBody>
          <a:bodyPr/>
          <a:lstStyle/>
          <a:p>
            <a:r>
              <a:rPr lang="nl-BE" dirty="0"/>
              <a:t>Huidige situatie in België</a:t>
            </a:r>
            <a:endParaRPr lang="en-US" dirty="0"/>
          </a:p>
        </p:txBody>
      </p:sp>
    </p:spTree>
    <p:extLst>
      <p:ext uri="{BB962C8B-B14F-4D97-AF65-F5344CB8AC3E}">
        <p14:creationId xmlns:p14="http://schemas.microsoft.com/office/powerpoint/2010/main" val="317133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t>9</a:t>
            </a:fld>
            <a:endParaRPr lang="nl-NL"/>
          </a:p>
        </p:txBody>
      </p:sp>
      <p:pic>
        <p:nvPicPr>
          <p:cNvPr id="5" name="Picture 4"/>
          <p:cNvPicPr>
            <a:picLocks noChangeAspect="1"/>
          </p:cNvPicPr>
          <p:nvPr/>
        </p:nvPicPr>
        <p:blipFill>
          <a:blip r:embed="rId2"/>
          <a:stretch>
            <a:fillRect/>
          </a:stretch>
        </p:blipFill>
        <p:spPr>
          <a:xfrm>
            <a:off x="576000" y="491044"/>
            <a:ext cx="6125504" cy="1378423"/>
          </a:xfrm>
          <a:prstGeom prst="rect">
            <a:avLst/>
          </a:prstGeom>
        </p:spPr>
      </p:pic>
      <p:pic>
        <p:nvPicPr>
          <p:cNvPr id="6" name="Picture 5"/>
          <p:cNvPicPr>
            <a:picLocks noChangeAspect="1"/>
          </p:cNvPicPr>
          <p:nvPr/>
        </p:nvPicPr>
        <p:blipFill>
          <a:blip r:embed="rId3"/>
          <a:stretch>
            <a:fillRect/>
          </a:stretch>
        </p:blipFill>
        <p:spPr>
          <a:xfrm>
            <a:off x="5290751" y="2946051"/>
            <a:ext cx="6676359" cy="1836964"/>
          </a:xfrm>
          <a:prstGeom prst="rect">
            <a:avLst/>
          </a:prstGeom>
        </p:spPr>
      </p:pic>
      <p:pic>
        <p:nvPicPr>
          <p:cNvPr id="1026" name="Picture 2" descr="https://static.standaard.be/Assets/Images_Upload/2020/11/09/23d48b88-2208-11eb-a69f-e75fc6aabd3f.jpg?width=768&amp;form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64" y="2432040"/>
            <a:ext cx="4089118" cy="3253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3723" y="6384568"/>
            <a:ext cx="6449496" cy="261610"/>
          </a:xfrm>
          <a:prstGeom prst="rect">
            <a:avLst/>
          </a:prstGeom>
          <a:noFill/>
        </p:spPr>
        <p:txBody>
          <a:bodyPr wrap="square" rtlCol="0">
            <a:spAutoFit/>
          </a:bodyPr>
          <a:lstStyle/>
          <a:p>
            <a:r>
              <a:rPr lang="en-US" sz="1050" dirty="0" err="1"/>
              <a:t>Bron</a:t>
            </a:r>
            <a:r>
              <a:rPr lang="en-US" sz="1050" dirty="0"/>
              <a:t>: De </a:t>
            </a:r>
            <a:r>
              <a:rPr lang="en-US" sz="1050" dirty="0" err="1"/>
              <a:t>Standaard</a:t>
            </a:r>
            <a:r>
              <a:rPr lang="en-US" sz="1050" dirty="0"/>
              <a:t> 9 November 2020, https://www.standaard.be/cnt/dmf20201108_97900417 </a:t>
            </a:r>
            <a:endParaRPr lang="nl-BE" sz="1050" dirty="0"/>
          </a:p>
        </p:txBody>
      </p:sp>
    </p:spTree>
    <p:extLst>
      <p:ext uri="{BB962C8B-B14F-4D97-AF65-F5344CB8AC3E}">
        <p14:creationId xmlns:p14="http://schemas.microsoft.com/office/powerpoint/2010/main" val="210592545"/>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2865</Words>
  <Application>Microsoft Office PowerPoint</Application>
  <PresentationFormat>Breedbeeld</PresentationFormat>
  <Paragraphs>276</Paragraphs>
  <Slides>41</Slides>
  <Notes>1</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41</vt:i4>
      </vt:variant>
    </vt:vector>
  </HeadingPairs>
  <TitlesOfParts>
    <vt:vector size="45" baseType="lpstr">
      <vt:lpstr>Arial</vt:lpstr>
      <vt:lpstr>Calibri</vt:lpstr>
      <vt:lpstr>KU Leuven</vt:lpstr>
      <vt:lpstr>KU Leuven Sedes</vt:lpstr>
      <vt:lpstr> M/V/X of geen geslacht in de geboorteakte?  Nieuwe uitdagingen voor het afstammingsrecht </vt:lpstr>
      <vt:lpstr>Overzicht</vt:lpstr>
      <vt:lpstr>Huidige situatie in België</vt:lpstr>
      <vt:lpstr>Huidige situatie in België</vt:lpstr>
      <vt:lpstr>Huidige situatie in België</vt:lpstr>
      <vt:lpstr>Huidige situatie in België</vt:lpstr>
      <vt:lpstr>Huidige situatie in België</vt:lpstr>
      <vt:lpstr>Huidige situatie in België</vt:lpstr>
      <vt:lpstr>PowerPoint-presentatie</vt:lpstr>
      <vt:lpstr>Juridische en maatschappelijke relevantie</vt:lpstr>
      <vt:lpstr>Andere landen</vt:lpstr>
      <vt:lpstr>Andere landen</vt:lpstr>
      <vt:lpstr>Andere landen</vt:lpstr>
      <vt:lpstr>PowerPoint-presentatie</vt:lpstr>
      <vt:lpstr>Andere landen</vt:lpstr>
      <vt:lpstr>Andere landen</vt:lpstr>
      <vt:lpstr>Andere landen</vt:lpstr>
      <vt:lpstr>Afstamming t.a.v. trans ouder</vt:lpstr>
      <vt:lpstr>Afstamming t.a.v. trans ouder</vt:lpstr>
      <vt:lpstr>Afstamming t.a.v. trans ouder</vt:lpstr>
      <vt:lpstr>Afstamming t.a.v. trans ouder</vt:lpstr>
      <vt:lpstr>Afstamming t.a.v. trans ouder</vt:lpstr>
      <vt:lpstr>Afstamming t.a.v. trans ouder</vt:lpstr>
      <vt:lpstr>Afstamming t.a.v. trans ouder</vt:lpstr>
      <vt:lpstr>Afstamming t.a.v. trans ouder</vt:lpstr>
      <vt:lpstr>Afstamming t.a.v. trans ouder</vt:lpstr>
      <vt:lpstr>Afstamming t.a.v. trans ouder</vt:lpstr>
      <vt:lpstr>Afstamming t.a.v. trans ouder</vt:lpstr>
      <vt:lpstr>Afstamming t.a.v. trans ouder</vt:lpstr>
      <vt:lpstr>Afstamming t.a.v. trans ouder</vt:lpstr>
      <vt:lpstr>PowerPoint-presentatie</vt:lpstr>
      <vt:lpstr>Afstamming t.a.v. trans ouder</vt:lpstr>
      <vt:lpstr>Afstamming t.a.v. trans ouder</vt:lpstr>
      <vt:lpstr>Afstamming t.a.v. trans ouder</vt:lpstr>
      <vt:lpstr>Afstamming t.a.v. trans ouder</vt:lpstr>
      <vt:lpstr>Afstamming t.a.v. trans ouder</vt:lpstr>
      <vt:lpstr>Toekomstig afstammingsrecht</vt:lpstr>
      <vt:lpstr>Toekomstig afstammingsrecht?</vt:lpstr>
      <vt:lpstr>Toekomstig afstammingsrecht?</vt:lpstr>
      <vt:lpstr>Toekomstig afstammingsrecht?</vt:lpstr>
      <vt:lpstr> https://www.linkedin.com/company/instituut-voor-familierecht-en-jeugdrecht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2021-05-06T12:26:56Z</dcterms:modified>
</cp:coreProperties>
</file>